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708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708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08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457200" y="274680"/>
            <a:ext cx="8225280" cy="11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Simulation Setup (CORSIKA)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685800" y="1600200"/>
            <a:ext cx="8225280" cy="452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Code: CORSIKA 7.7550 with EGS4 package.</a:t>
            </a:r>
            <a:endParaRPr b="0" lang="en-US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Seed particle: electron </a:t>
            </a:r>
            <a:endParaRPr b="0" lang="en-US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Energy: 1–300 MeV</a:t>
            </a:r>
            <a:endParaRPr b="0" lang="en-US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power law γ=-1.25.</a:t>
            </a:r>
            <a:endParaRPr b="0" lang="en-US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padmaa"/>
                <a:ea typeface="padmaa"/>
              </a:rPr>
              <a:t>ϑ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padmaa"/>
              </a:rPr>
              <a:t>=10</a:t>
            </a:r>
            <a:r>
              <a:rPr b="0" lang="hi-IN" sz="3200" spc="-1" strike="noStrike" baseline="33000">
                <a:solidFill>
                  <a:srgbClr val="000000"/>
                </a:solidFill>
                <a:latin typeface="padmaa"/>
                <a:cs typeface="padmaa"/>
              </a:rPr>
              <a:t>૰</a:t>
            </a:r>
            <a:r>
              <a:rPr b="0" lang="en-US" sz="3200" spc="-1" strike="noStrike">
                <a:solidFill>
                  <a:srgbClr val="000000"/>
                </a:solidFill>
                <a:latin typeface="padmaa"/>
                <a:ea typeface="padmaa"/>
              </a:rPr>
              <a:t>,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30</a:t>
            </a:r>
            <a:r>
              <a:rPr b="0" lang="hi-IN" sz="3200" spc="-1" strike="noStrike" baseline="33000">
                <a:solidFill>
                  <a:srgbClr val="000000"/>
                </a:solidFill>
                <a:latin typeface="padmaa"/>
                <a:cs typeface="padmaa"/>
              </a:rPr>
              <a:t>૰</a:t>
            </a:r>
            <a:r>
              <a:rPr b="0" lang="en-US" sz="3200" spc="-1" strike="noStrike">
                <a:solidFill>
                  <a:srgbClr val="000000"/>
                </a:solidFill>
                <a:latin typeface="padmaa"/>
                <a:ea typeface="padmaa"/>
              </a:rPr>
              <a:t>,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45</a:t>
            </a:r>
            <a:r>
              <a:rPr b="0" lang="hi-IN" sz="3200" spc="-1" strike="noStrike" baseline="33000">
                <a:solidFill>
                  <a:srgbClr val="000000"/>
                </a:solidFill>
                <a:latin typeface="padmaa"/>
                <a:cs typeface="padmaa"/>
              </a:rPr>
              <a:t>૰</a:t>
            </a:r>
            <a:r>
              <a:rPr b="0" lang="en-US" sz="3200" spc="-1" strike="noStrike">
                <a:solidFill>
                  <a:srgbClr val="000000"/>
                </a:solidFill>
                <a:latin typeface="padmaa"/>
                <a:ea typeface="padmaa"/>
              </a:rPr>
              <a:t>,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70</a:t>
            </a:r>
            <a:r>
              <a:rPr b="0" lang="hi-IN" sz="3200" spc="-1" strike="noStrike" baseline="33000">
                <a:solidFill>
                  <a:srgbClr val="000000"/>
                </a:solidFill>
                <a:latin typeface="padmaa"/>
                <a:cs typeface="padmaa"/>
              </a:rPr>
              <a:t>૰</a:t>
            </a:r>
            <a:endParaRPr b="0" lang="en-US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Electric field Ez introduced at: 3300–5300 m a.s.l.</a:t>
            </a:r>
            <a:endParaRPr b="0" lang="en-US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Ez varied 1.2–2.2 kV/cm.</a:t>
            </a:r>
            <a:endParaRPr b="0" lang="en-US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Observation level: 3200m, Aragats.</a:t>
            </a:r>
            <a:endParaRPr b="0" lang="en-US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457200" y="896040"/>
            <a:ext cx="8225280" cy="68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Table 1: Particles per seed vs Ez (</a:t>
            </a:r>
            <a:r>
              <a:rPr b="0" lang="en-US" sz="3200" spc="-1" strike="noStrike">
                <a:solidFill>
                  <a:srgbClr val="000000"/>
                </a:solidFill>
                <a:latin typeface="padmaa"/>
                <a:ea typeface="padmaa"/>
              </a:rPr>
              <a:t>ϑ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padmaa"/>
              </a:rPr>
              <a:t>=0</a:t>
            </a:r>
            <a:r>
              <a:rPr b="0" lang="hi-IN" sz="3200" spc="-1" strike="noStrike" baseline="33000">
                <a:solidFill>
                  <a:srgbClr val="000000"/>
                </a:solidFill>
                <a:latin typeface="padmaa"/>
                <a:cs typeface="padmaa"/>
              </a:rPr>
              <a:t>૰</a:t>
            </a:r>
            <a:r>
              <a:rPr b="0" lang="en-US" sz="3200" spc="-1" strike="noStrike">
                <a:solidFill>
                  <a:srgbClr val="000000"/>
                </a:solidFill>
                <a:latin typeface="padmaa"/>
                <a:ea typeface="padmaa"/>
              </a:rPr>
              <a:t>,</a:t>
            </a:r>
            <a:r>
              <a:rPr b="0" lang="en-US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Eo=10-300MeV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b="0" lang="en-US" sz="2800" spc="-1" strike="noStrike">
              <a:latin typeface="Arial"/>
            </a:endParaRPr>
          </a:p>
        </p:txBody>
      </p:sp>
      <p:graphicFrame>
        <p:nvGraphicFramePr>
          <p:cNvPr id="79" name="Table 2"/>
          <p:cNvGraphicFramePr/>
          <p:nvPr/>
        </p:nvGraphicFramePr>
        <p:xfrm>
          <a:off x="457200" y="1611720"/>
          <a:ext cx="8228880" cy="3874320"/>
        </p:xfrm>
        <a:graphic>
          <a:graphicData uri="http://schemas.openxmlformats.org/drawingml/2006/table">
            <a:tbl>
              <a:tblPr/>
              <a:tblGrid>
                <a:gridCol w="1175400"/>
                <a:gridCol w="1175400"/>
                <a:gridCol w="1175400"/>
                <a:gridCol w="1175400"/>
                <a:gridCol w="1175400"/>
                <a:gridCol w="1175400"/>
                <a:gridCol w="1176840"/>
              </a:tblGrid>
              <a:tr h="551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Ez (kV/cm)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Ne- (&gt;50keV)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Ne+ (&gt;50keV)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Nγ (&gt;50keV)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Ne- (&gt;5MeV)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Ne+ (&gt;5MeV)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Nγ (&gt;5MeV)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0.012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0.276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0.008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0.118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0.6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0.014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0.313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0.008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0.132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0.8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0.016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0.005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0.365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0.149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1.0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0.019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0.006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0.442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0.012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0.174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1.2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0.023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0.006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0.57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0.014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0.005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0.207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1.4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0.007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0.787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0.017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0.006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0.262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1.6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0.042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0.009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1.356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0.024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0.006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0.37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1.8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0.101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0.014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6.088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0.041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0.009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0.862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2.0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2.39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0.12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233.18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0.47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0.04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18.21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2.2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180.21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5.3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9091.19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62.02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1.72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741.62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80" name="CustomShape 3"/>
          <p:cNvSpPr/>
          <p:nvPr/>
        </p:nvSpPr>
        <p:spPr>
          <a:xfrm>
            <a:off x="457200" y="6172200"/>
            <a:ext cx="76618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4"/>
          <p:cNvSpPr/>
          <p:nvPr/>
        </p:nvSpPr>
        <p:spPr>
          <a:xfrm>
            <a:off x="644760" y="228600"/>
            <a:ext cx="8352720" cy="87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915840" y="456480"/>
            <a:ext cx="822708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Table 2: Particles per seed vs zenith angle</a:t>
            </a:r>
            <a:br/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(Ez=1.8 kV/cm, </a:t>
            </a:r>
            <a:r>
              <a:rPr b="0" lang="en-US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Eo=1-300MeV,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Nev=10000)</a:t>
            </a:r>
            <a:endParaRPr b="0" lang="en-US" sz="2800" spc="-1" strike="noStrike">
              <a:latin typeface="Arial"/>
            </a:endParaRPr>
          </a:p>
        </p:txBody>
      </p:sp>
      <p:graphicFrame>
        <p:nvGraphicFramePr>
          <p:cNvPr id="83" name="Table 2"/>
          <p:cNvGraphicFramePr/>
          <p:nvPr/>
        </p:nvGraphicFramePr>
        <p:xfrm>
          <a:off x="2125080" y="2051280"/>
          <a:ext cx="4701240" cy="2212920"/>
        </p:xfrm>
        <a:graphic>
          <a:graphicData uri="http://schemas.openxmlformats.org/drawingml/2006/table">
            <a:tbl>
              <a:tblPr/>
              <a:tblGrid>
                <a:gridCol w="1175400"/>
                <a:gridCol w="1175400"/>
                <a:gridCol w="1175400"/>
                <a:gridCol w="1175400"/>
              </a:tblGrid>
              <a:tr h="5518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3200" spc="-1" strike="noStrike">
                          <a:solidFill>
                            <a:srgbClr val="000000"/>
                          </a:solidFill>
                          <a:latin typeface="padmaa"/>
                          <a:ea typeface="padmaa"/>
                        </a:rPr>
                        <a:t>Θ</a:t>
                      </a:r>
                      <a:r>
                        <a:rPr b="0" lang="hi-IN" sz="3200" spc="-1" strike="noStrike" baseline="33000">
                          <a:solidFill>
                            <a:srgbClr val="000000"/>
                          </a:solidFill>
                          <a:latin typeface="padmaa"/>
                          <a:cs typeface="padmaa"/>
                        </a:rPr>
                        <a:t>૰</a:t>
                      </a:r>
                      <a:endParaRPr b="0" lang="en-US" sz="3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Ne- (&gt;50keV)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Ne+ (&gt;50keV)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Nγ (&gt;50keV)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0.045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0.006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3.103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0.047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0.007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3.052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0.045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0.006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3.018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45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0.041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0.005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2.912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32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70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0.037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0.043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latin typeface="Times New Roman"/>
                        </a:rPr>
                        <a:t>2.777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84" name="CustomShape 3"/>
          <p:cNvSpPr/>
          <p:nvPr/>
        </p:nvSpPr>
        <p:spPr>
          <a:xfrm>
            <a:off x="914400" y="5257800"/>
            <a:ext cx="179640" cy="345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Application>LibreOffice/7.0.6.2$Linux_X86_64 LibreOffice_project/00$Build-2</Application>
  <AppVersion>15.0000</AppVersion>
  <Words>990</Words>
  <Paragraphs>179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en-US</dc:language>
  <cp:lastModifiedBy/>
  <dcterms:modified xsi:type="dcterms:W3CDTF">2025-10-22T14:55:39Z</dcterms:modified>
  <cp:revision>46</cp:revision>
  <dc:subject/>
  <dc:title>MOS and RREA operation in the upper and lower dipoles: intensities and spectral shapes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15</vt:i4>
  </property>
</Properties>
</file>