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4" r:id="rId5"/>
    <p:sldId id="268" r:id="rId6"/>
    <p:sldId id="265" r:id="rId7"/>
    <p:sldId id="269" r:id="rId8"/>
    <p:sldId id="27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36" autoAdjust="0"/>
    <p:restoredTop sz="94660"/>
  </p:normalViewPr>
  <p:slideViewPr>
    <p:cSldViewPr snapToGrid="0">
      <p:cViewPr varScale="1">
        <p:scale>
          <a:sx n="131" d="100"/>
          <a:sy n="131" d="100"/>
        </p:scale>
        <p:origin x="632" y="184"/>
      </p:cViewPr>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Дата 3"/>
          <p:cNvSpPr>
            <a:spLocks noGrp="1"/>
          </p:cNvSpPr>
          <p:nvPr>
            <p:ph type="dt" sz="half" idx="10"/>
          </p:nvPr>
        </p:nvSpPr>
        <p:spPr/>
        <p:txBody>
          <a:bodyPr/>
          <a:lstStyle/>
          <a:p>
            <a:fld id="{7D0469FD-684B-4E5D-8D08-42CB118E616C}" type="datetimeFigureOut">
              <a:rPr lang="en-US" smtClean="0"/>
              <a:t>10/30/21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9F0DAA31-92E8-4030-9E12-253E6299DE8B}" type="slidenum">
              <a:rPr lang="en-US" smtClean="0"/>
              <a:t>‹#›</a:t>
            </a:fld>
            <a:endParaRPr lang="en-US"/>
          </a:p>
        </p:txBody>
      </p:sp>
    </p:spTree>
    <p:extLst>
      <p:ext uri="{BB962C8B-B14F-4D97-AF65-F5344CB8AC3E}">
        <p14:creationId xmlns:p14="http://schemas.microsoft.com/office/powerpoint/2010/main" val="1005663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7D0469FD-684B-4E5D-8D08-42CB118E616C}" type="datetimeFigureOut">
              <a:rPr lang="en-US" smtClean="0"/>
              <a:t>10/30/21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9F0DAA31-92E8-4030-9E12-253E6299DE8B}" type="slidenum">
              <a:rPr lang="en-US" smtClean="0"/>
              <a:t>‹#›</a:t>
            </a:fld>
            <a:endParaRPr lang="en-US"/>
          </a:p>
        </p:txBody>
      </p:sp>
    </p:spTree>
    <p:extLst>
      <p:ext uri="{BB962C8B-B14F-4D97-AF65-F5344CB8AC3E}">
        <p14:creationId xmlns:p14="http://schemas.microsoft.com/office/powerpoint/2010/main" val="3123821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7D0469FD-684B-4E5D-8D08-42CB118E616C}" type="datetimeFigureOut">
              <a:rPr lang="en-US" smtClean="0"/>
              <a:t>10/30/21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9F0DAA31-92E8-4030-9E12-253E6299DE8B}" type="slidenum">
              <a:rPr lang="en-US" smtClean="0"/>
              <a:t>‹#›</a:t>
            </a:fld>
            <a:endParaRPr lang="en-US"/>
          </a:p>
        </p:txBody>
      </p:sp>
    </p:spTree>
    <p:extLst>
      <p:ext uri="{BB962C8B-B14F-4D97-AF65-F5344CB8AC3E}">
        <p14:creationId xmlns:p14="http://schemas.microsoft.com/office/powerpoint/2010/main" val="1917919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7D0469FD-684B-4E5D-8D08-42CB118E616C}" type="datetimeFigureOut">
              <a:rPr lang="en-US" smtClean="0"/>
              <a:t>10/30/21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9F0DAA31-92E8-4030-9E12-253E6299DE8B}" type="slidenum">
              <a:rPr lang="en-US" smtClean="0"/>
              <a:t>‹#›</a:t>
            </a:fld>
            <a:endParaRPr lang="en-US"/>
          </a:p>
        </p:txBody>
      </p:sp>
    </p:spTree>
    <p:extLst>
      <p:ext uri="{BB962C8B-B14F-4D97-AF65-F5344CB8AC3E}">
        <p14:creationId xmlns:p14="http://schemas.microsoft.com/office/powerpoint/2010/main" val="282963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7D0469FD-684B-4E5D-8D08-42CB118E616C}" type="datetimeFigureOut">
              <a:rPr lang="en-US" smtClean="0"/>
              <a:t>10/30/21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9F0DAA31-92E8-4030-9E12-253E6299DE8B}" type="slidenum">
              <a:rPr lang="en-US" smtClean="0"/>
              <a:t>‹#›</a:t>
            </a:fld>
            <a:endParaRPr lang="en-US"/>
          </a:p>
        </p:txBody>
      </p:sp>
    </p:spTree>
    <p:extLst>
      <p:ext uri="{BB962C8B-B14F-4D97-AF65-F5344CB8AC3E}">
        <p14:creationId xmlns:p14="http://schemas.microsoft.com/office/powerpoint/2010/main" val="4113974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4"/>
          <p:cNvSpPr>
            <a:spLocks noGrp="1"/>
          </p:cNvSpPr>
          <p:nvPr>
            <p:ph type="dt" sz="half" idx="10"/>
          </p:nvPr>
        </p:nvSpPr>
        <p:spPr/>
        <p:txBody>
          <a:bodyPr/>
          <a:lstStyle/>
          <a:p>
            <a:fld id="{7D0469FD-684B-4E5D-8D08-42CB118E616C}" type="datetimeFigureOut">
              <a:rPr lang="en-US" smtClean="0"/>
              <a:t>10/30/21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9F0DAA31-92E8-4030-9E12-253E6299DE8B}" type="slidenum">
              <a:rPr lang="en-US" smtClean="0"/>
              <a:t>‹#›</a:t>
            </a:fld>
            <a:endParaRPr lang="en-US"/>
          </a:p>
        </p:txBody>
      </p:sp>
    </p:spTree>
    <p:extLst>
      <p:ext uri="{BB962C8B-B14F-4D97-AF65-F5344CB8AC3E}">
        <p14:creationId xmlns:p14="http://schemas.microsoft.com/office/powerpoint/2010/main" val="3083300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6"/>
          <p:cNvSpPr>
            <a:spLocks noGrp="1"/>
          </p:cNvSpPr>
          <p:nvPr>
            <p:ph type="dt" sz="half" idx="10"/>
          </p:nvPr>
        </p:nvSpPr>
        <p:spPr/>
        <p:txBody>
          <a:bodyPr/>
          <a:lstStyle/>
          <a:p>
            <a:fld id="{7D0469FD-684B-4E5D-8D08-42CB118E616C}" type="datetimeFigureOut">
              <a:rPr lang="en-US" smtClean="0"/>
              <a:t>10/30/21</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9F0DAA31-92E8-4030-9E12-253E6299DE8B}" type="slidenum">
              <a:rPr lang="en-US" smtClean="0"/>
              <a:t>‹#›</a:t>
            </a:fld>
            <a:endParaRPr lang="en-US"/>
          </a:p>
        </p:txBody>
      </p:sp>
    </p:spTree>
    <p:extLst>
      <p:ext uri="{BB962C8B-B14F-4D97-AF65-F5344CB8AC3E}">
        <p14:creationId xmlns:p14="http://schemas.microsoft.com/office/powerpoint/2010/main" val="2787263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Дата 2"/>
          <p:cNvSpPr>
            <a:spLocks noGrp="1"/>
          </p:cNvSpPr>
          <p:nvPr>
            <p:ph type="dt" sz="half" idx="10"/>
          </p:nvPr>
        </p:nvSpPr>
        <p:spPr/>
        <p:txBody>
          <a:bodyPr/>
          <a:lstStyle/>
          <a:p>
            <a:fld id="{7D0469FD-684B-4E5D-8D08-42CB118E616C}" type="datetimeFigureOut">
              <a:rPr lang="en-US" smtClean="0"/>
              <a:t>10/30/21</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9F0DAA31-92E8-4030-9E12-253E6299DE8B}" type="slidenum">
              <a:rPr lang="en-US" smtClean="0"/>
              <a:t>‹#›</a:t>
            </a:fld>
            <a:endParaRPr lang="en-US"/>
          </a:p>
        </p:txBody>
      </p:sp>
    </p:spTree>
    <p:extLst>
      <p:ext uri="{BB962C8B-B14F-4D97-AF65-F5344CB8AC3E}">
        <p14:creationId xmlns:p14="http://schemas.microsoft.com/office/powerpoint/2010/main" val="1854354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D0469FD-684B-4E5D-8D08-42CB118E616C}" type="datetimeFigureOut">
              <a:rPr lang="en-US" smtClean="0"/>
              <a:t>10/30/21</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9F0DAA31-92E8-4030-9E12-253E6299DE8B}" type="slidenum">
              <a:rPr lang="en-US" smtClean="0"/>
              <a:t>‹#›</a:t>
            </a:fld>
            <a:endParaRPr lang="en-US"/>
          </a:p>
        </p:txBody>
      </p:sp>
    </p:spTree>
    <p:extLst>
      <p:ext uri="{BB962C8B-B14F-4D97-AF65-F5344CB8AC3E}">
        <p14:creationId xmlns:p14="http://schemas.microsoft.com/office/powerpoint/2010/main" val="1330665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7D0469FD-684B-4E5D-8D08-42CB118E616C}" type="datetimeFigureOut">
              <a:rPr lang="en-US" smtClean="0"/>
              <a:t>10/30/21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9F0DAA31-92E8-4030-9E12-253E6299DE8B}" type="slidenum">
              <a:rPr lang="en-US" smtClean="0"/>
              <a:t>‹#›</a:t>
            </a:fld>
            <a:endParaRPr lang="en-US"/>
          </a:p>
        </p:txBody>
      </p:sp>
    </p:spTree>
    <p:extLst>
      <p:ext uri="{BB962C8B-B14F-4D97-AF65-F5344CB8AC3E}">
        <p14:creationId xmlns:p14="http://schemas.microsoft.com/office/powerpoint/2010/main" val="2618700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7D0469FD-684B-4E5D-8D08-42CB118E616C}" type="datetimeFigureOut">
              <a:rPr lang="en-US" smtClean="0"/>
              <a:t>10/30/21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9F0DAA31-92E8-4030-9E12-253E6299DE8B}" type="slidenum">
              <a:rPr lang="en-US" smtClean="0"/>
              <a:t>‹#›</a:t>
            </a:fld>
            <a:endParaRPr lang="en-US"/>
          </a:p>
        </p:txBody>
      </p:sp>
    </p:spTree>
    <p:extLst>
      <p:ext uri="{BB962C8B-B14F-4D97-AF65-F5344CB8AC3E}">
        <p14:creationId xmlns:p14="http://schemas.microsoft.com/office/powerpoint/2010/main" val="1427734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0469FD-684B-4E5D-8D08-42CB118E616C}" type="datetimeFigureOut">
              <a:rPr lang="en-US" smtClean="0"/>
              <a:t>10/30/21</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0DAA31-92E8-4030-9E12-253E6299DE8B}" type="slidenum">
              <a:rPr lang="en-US" smtClean="0"/>
              <a:t>‹#›</a:t>
            </a:fld>
            <a:endParaRPr lang="en-US"/>
          </a:p>
        </p:txBody>
      </p:sp>
    </p:spTree>
    <p:extLst>
      <p:ext uri="{BB962C8B-B14F-4D97-AF65-F5344CB8AC3E}">
        <p14:creationId xmlns:p14="http://schemas.microsoft.com/office/powerpoint/2010/main" val="1025902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 y="477520"/>
            <a:ext cx="10193723" cy="2966720"/>
          </a:xfrm>
        </p:spPr>
        <p:txBody>
          <a:bodyPr>
            <a:noAutofit/>
          </a:bodyPr>
          <a:lstStyle/>
          <a:p>
            <a:r>
              <a:rPr lang="en-US" sz="2800">
                <a:latin typeface="+mn-lt"/>
              </a:rPr>
              <a:t>October 6, 2021. TGE terminated by lightning flashes</a:t>
            </a:r>
            <a:br>
              <a:rPr lang="en-US" sz="2800">
                <a:latin typeface="+mn-lt"/>
              </a:rPr>
            </a:br>
            <a:r>
              <a:rPr lang="en-US" sz="2800">
                <a:latin typeface="+mn-lt"/>
              </a:rPr>
              <a:t>                            Time                   Lightning type (preliminary)</a:t>
            </a:r>
            <a:br>
              <a:rPr lang="en-US" sz="2800">
                <a:latin typeface="+mn-lt"/>
              </a:rPr>
            </a:br>
            <a:r>
              <a:rPr lang="en-US" sz="2800">
                <a:latin typeface="+mn-lt"/>
              </a:rPr>
              <a:t>                    01:54:02.362 UT      -CG, multiple RS pulses</a:t>
            </a:r>
            <a:br>
              <a:rPr lang="en-US" sz="2800">
                <a:latin typeface="+mn-lt"/>
              </a:rPr>
            </a:br>
            <a:r>
              <a:rPr lang="en-US" sz="2800">
                <a:latin typeface="+mn-lt"/>
              </a:rPr>
              <a:t>02:04:05.232 UT         inverted IC </a:t>
            </a:r>
            <a:br>
              <a:rPr lang="en-US" sz="2800">
                <a:latin typeface="+mn-lt"/>
              </a:rPr>
            </a:br>
            <a:r>
              <a:rPr lang="en-US" sz="2800">
                <a:latin typeface="+mn-lt"/>
              </a:rPr>
              <a:t>Flashes were not detected by WWLLN.</a:t>
            </a:r>
            <a:br>
              <a:rPr lang="en-US" sz="2800">
                <a:latin typeface="+mn-lt"/>
              </a:rPr>
            </a:br>
            <a:br>
              <a:rPr lang="en-US" sz="2800">
                <a:latin typeface="+mn-lt"/>
              </a:rPr>
            </a:br>
            <a:endParaRPr lang="en-US" sz="2800">
              <a:latin typeface="+mn-lt"/>
            </a:endParaRPr>
          </a:p>
        </p:txBody>
      </p:sp>
      <p:sp>
        <p:nvSpPr>
          <p:cNvPr id="3" name="Подзаголовок 2"/>
          <p:cNvSpPr>
            <a:spLocks noGrp="1"/>
          </p:cNvSpPr>
          <p:nvPr>
            <p:ph type="subTitle" idx="1"/>
          </p:nvPr>
        </p:nvSpPr>
        <p:spPr>
          <a:xfrm>
            <a:off x="467360" y="3295084"/>
            <a:ext cx="11255333" cy="2373548"/>
          </a:xfrm>
        </p:spPr>
        <p:txBody>
          <a:bodyPr>
            <a:noAutofit/>
          </a:bodyPr>
          <a:lstStyle/>
          <a:p>
            <a:pPr algn="l"/>
            <a:r>
              <a:rPr lang="en-US"/>
              <a:t>For first flash, polarity of </a:t>
            </a:r>
            <a:r>
              <a:rPr lang="en-US">
                <a:sym typeface="Symbol" panose="05050102010706020507" pitchFamily="18" charset="2"/>
              </a:rPr>
              <a:t></a:t>
            </a:r>
            <a:r>
              <a:rPr lang="en-US"/>
              <a:t>E is positive both in Aragats and Nor Amberd. Multiple strong pulses are, most probably can be interpreted as  return strokes , though the shape is not typical.   Distance to lightning D=6.4 km (according to EFM in MAKET).</a:t>
            </a:r>
          </a:p>
          <a:p>
            <a:pPr algn="l"/>
            <a:r>
              <a:rPr lang="en-US"/>
              <a:t>For second flash, polarity of </a:t>
            </a:r>
            <a:r>
              <a:rPr lang="en-US">
                <a:sym typeface="Symbol" panose="05050102010706020507" pitchFamily="18" charset="2"/>
              </a:rPr>
              <a:t></a:t>
            </a:r>
            <a:r>
              <a:rPr lang="en-US"/>
              <a:t>E is negative both in Aragats and Nor Amberd.</a:t>
            </a:r>
          </a:p>
          <a:p>
            <a:pPr algn="l"/>
            <a:r>
              <a:rPr lang="en-US"/>
              <a:t>Probably, the polarity reversal distance was larger than 13 km between Aragats and Nor Amberd, this means that the flash occurred at high altitude. Fast field record of second flash is weak small pulses on high 50 Hz background, difficult to interpret. Presumably, this was inverted IC .   D=5.3 km. </a:t>
            </a:r>
          </a:p>
        </p:txBody>
      </p:sp>
    </p:spTree>
    <p:extLst>
      <p:ext uri="{BB962C8B-B14F-4D97-AF65-F5344CB8AC3E}">
        <p14:creationId xmlns:p14="http://schemas.microsoft.com/office/powerpoint/2010/main" val="633630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009" y="293718"/>
            <a:ext cx="11100881" cy="568730"/>
          </a:xfrm>
        </p:spPr>
        <p:txBody>
          <a:bodyPr>
            <a:normAutofit fontScale="90000"/>
          </a:bodyPr>
          <a:lstStyle/>
          <a:p>
            <a:pPr algn="ctr"/>
            <a:r>
              <a:rPr lang="en-US" sz="3200" dirty="0">
                <a:latin typeface="+mn-lt"/>
              </a:rPr>
              <a:t>Electric field MAKET and count rate of Cube 6 detector</a:t>
            </a:r>
            <a:br>
              <a:rPr lang="en-US" sz="3200" dirty="0">
                <a:latin typeface="+mn-lt"/>
              </a:rPr>
            </a:br>
            <a:r>
              <a:rPr lang="en-US" sz="3200" dirty="0">
                <a:latin typeface="+mn-lt"/>
              </a:rPr>
              <a:t>( </a:t>
            </a:r>
            <a:r>
              <a:rPr lang="en-US" sz="3200" dirty="0" err="1">
                <a:latin typeface="+mn-lt"/>
              </a:rPr>
              <a:t>myRIO</a:t>
            </a:r>
            <a:r>
              <a:rPr lang="en-US" sz="3200" dirty="0">
                <a:latin typeface="+mn-lt"/>
              </a:rPr>
              <a:t> DUVIK </a:t>
            </a:r>
            <a:r>
              <a:rPr lang="en-US" sz="3200" dirty="0" err="1">
                <a:latin typeface="+mn-lt"/>
              </a:rPr>
              <a:t>ch</a:t>
            </a:r>
            <a:r>
              <a:rPr lang="en-US" sz="3200" dirty="0">
                <a:latin typeface="+mn-lt"/>
              </a:rPr>
              <a:t> 8)</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8657" y="1825625"/>
            <a:ext cx="8634686" cy="4351338"/>
          </a:xfrm>
        </p:spPr>
      </p:pic>
      <p:sp>
        <p:nvSpPr>
          <p:cNvPr id="5" name="TextBox 4"/>
          <p:cNvSpPr txBox="1"/>
          <p:nvPr/>
        </p:nvSpPr>
        <p:spPr>
          <a:xfrm>
            <a:off x="7491407" y="5846158"/>
            <a:ext cx="922047" cy="338554"/>
          </a:xfrm>
          <a:prstGeom prst="rect">
            <a:avLst/>
          </a:prstGeom>
          <a:noFill/>
        </p:spPr>
        <p:txBody>
          <a:bodyPr wrap="none" rtlCol="0">
            <a:spAutoFit/>
          </a:bodyPr>
          <a:lstStyle/>
          <a:p>
            <a:r>
              <a:rPr lang="en-US" sz="1600" b="1"/>
              <a:t>02:03:04</a:t>
            </a:r>
          </a:p>
        </p:txBody>
      </p:sp>
      <p:cxnSp>
        <p:nvCxnSpPr>
          <p:cNvPr id="6" name="Прямая соединительная линия 5"/>
          <p:cNvCxnSpPr/>
          <p:nvPr/>
        </p:nvCxnSpPr>
        <p:spPr>
          <a:xfrm>
            <a:off x="7877788" y="2593468"/>
            <a:ext cx="0" cy="315423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8476714" y="1850988"/>
            <a:ext cx="1733167" cy="369332"/>
          </a:xfrm>
          <a:prstGeom prst="rect">
            <a:avLst/>
          </a:prstGeom>
          <a:noFill/>
        </p:spPr>
        <p:txBody>
          <a:bodyPr wrap="none" rtlCol="0">
            <a:spAutoFit/>
          </a:bodyPr>
          <a:lstStyle/>
          <a:p>
            <a:r>
              <a:rPr lang="en-US">
                <a:solidFill>
                  <a:srgbClr val="FF0000"/>
                </a:solidFill>
              </a:rPr>
              <a:t>02:04:05.232 UT</a:t>
            </a:r>
          </a:p>
        </p:txBody>
      </p:sp>
      <p:cxnSp>
        <p:nvCxnSpPr>
          <p:cNvPr id="9" name="Прямая со стрелкой 8"/>
          <p:cNvCxnSpPr/>
          <p:nvPr/>
        </p:nvCxnSpPr>
        <p:spPr>
          <a:xfrm flipH="1">
            <a:off x="4830693" y="2152389"/>
            <a:ext cx="220694" cy="293345"/>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699125" y="1847060"/>
            <a:ext cx="1733167" cy="369332"/>
          </a:xfrm>
          <a:prstGeom prst="rect">
            <a:avLst/>
          </a:prstGeom>
          <a:noFill/>
        </p:spPr>
        <p:txBody>
          <a:bodyPr wrap="none" rtlCol="0">
            <a:spAutoFit/>
          </a:bodyPr>
          <a:lstStyle/>
          <a:p>
            <a:r>
              <a:rPr lang="en-US">
                <a:solidFill>
                  <a:srgbClr val="FF0000"/>
                </a:solidFill>
              </a:rPr>
              <a:t>01:54:02.362 UT</a:t>
            </a:r>
          </a:p>
        </p:txBody>
      </p:sp>
      <p:cxnSp>
        <p:nvCxnSpPr>
          <p:cNvPr id="12" name="Прямая со стрелкой 11"/>
          <p:cNvCxnSpPr/>
          <p:nvPr/>
        </p:nvCxnSpPr>
        <p:spPr>
          <a:xfrm flipH="1">
            <a:off x="8251599" y="2090773"/>
            <a:ext cx="220694" cy="293345"/>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7385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Объект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1764" y="735566"/>
            <a:ext cx="5571428" cy="3000000"/>
          </a:xfrm>
          <a:prstGeom prst="rect">
            <a:avLst/>
          </a:prstGeom>
        </p:spPr>
      </p:pic>
      <p:sp>
        <p:nvSpPr>
          <p:cNvPr id="2" name="Заголовок 1"/>
          <p:cNvSpPr>
            <a:spLocks noGrp="1"/>
          </p:cNvSpPr>
          <p:nvPr>
            <p:ph type="title"/>
          </p:nvPr>
        </p:nvSpPr>
        <p:spPr>
          <a:xfrm>
            <a:off x="847928" y="21974"/>
            <a:ext cx="10515600" cy="646552"/>
          </a:xfrm>
        </p:spPr>
        <p:txBody>
          <a:bodyPr>
            <a:normAutofit/>
          </a:bodyPr>
          <a:lstStyle/>
          <a:p>
            <a:pPr algn="ctr"/>
            <a:r>
              <a:rPr lang="en-US" sz="2000">
                <a:latin typeface="+mn-lt"/>
              </a:rPr>
              <a:t>October 6, 2021. TGE terminations</a:t>
            </a:r>
            <a:br>
              <a:rPr lang="en-US" sz="2000">
                <a:latin typeface="+mn-lt"/>
              </a:rPr>
            </a:br>
            <a:r>
              <a:rPr lang="en-US" sz="2000">
                <a:latin typeface="+mn-lt"/>
              </a:rPr>
              <a:t>Count rate of ASNT Coincidence One 60-Zero5</a:t>
            </a:r>
          </a:p>
        </p:txBody>
      </p:sp>
      <p:pic>
        <p:nvPicPr>
          <p:cNvPr id="4" name="Объект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41764" y="3736155"/>
            <a:ext cx="5571428" cy="1491429"/>
          </a:xfrm>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41764" y="5222955"/>
            <a:ext cx="5571428" cy="1491429"/>
          </a:xfrm>
          <a:prstGeom prst="rect">
            <a:avLst/>
          </a:prstGeom>
        </p:spPr>
      </p:pic>
      <p:cxnSp>
        <p:nvCxnSpPr>
          <p:cNvPr id="6" name="Straight Arrow Connector 19"/>
          <p:cNvCxnSpPr/>
          <p:nvPr/>
        </p:nvCxnSpPr>
        <p:spPr>
          <a:xfrm flipH="1">
            <a:off x="4885753" y="2436300"/>
            <a:ext cx="136148" cy="2219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5079015" y="989587"/>
            <a:ext cx="2053425" cy="369332"/>
          </a:xfrm>
          <a:prstGeom prst="rect">
            <a:avLst/>
          </a:prstGeom>
        </p:spPr>
        <p:txBody>
          <a:bodyPr wrap="square">
            <a:spAutoFit/>
          </a:bodyPr>
          <a:lstStyle/>
          <a:p>
            <a:r>
              <a:rPr lang="en-US"/>
              <a:t>TGE  terminations</a:t>
            </a:r>
          </a:p>
        </p:txBody>
      </p:sp>
      <p:cxnSp>
        <p:nvCxnSpPr>
          <p:cNvPr id="8" name="Прямая со стрелкой 7"/>
          <p:cNvCxnSpPr/>
          <p:nvPr/>
        </p:nvCxnSpPr>
        <p:spPr>
          <a:xfrm>
            <a:off x="4810090" y="5281323"/>
            <a:ext cx="0" cy="209260"/>
          </a:xfrm>
          <a:prstGeom prst="straightConnector1">
            <a:avLst/>
          </a:prstGeom>
          <a:ln w="222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7557862" y="5637995"/>
            <a:ext cx="0" cy="209260"/>
          </a:xfrm>
          <a:prstGeom prst="straightConnector1">
            <a:avLst/>
          </a:prstGeom>
          <a:ln w="222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9"/>
          <p:cNvCxnSpPr/>
          <p:nvPr/>
        </p:nvCxnSpPr>
        <p:spPr>
          <a:xfrm flipH="1">
            <a:off x="7613713" y="2176351"/>
            <a:ext cx="136148" cy="2219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Прямоугольник 11"/>
          <p:cNvSpPr/>
          <p:nvPr/>
        </p:nvSpPr>
        <p:spPr>
          <a:xfrm>
            <a:off x="4511155" y="2047003"/>
            <a:ext cx="1391728" cy="307777"/>
          </a:xfrm>
          <a:prstGeom prst="rect">
            <a:avLst/>
          </a:prstGeom>
        </p:spPr>
        <p:txBody>
          <a:bodyPr wrap="none">
            <a:spAutoFit/>
          </a:bodyPr>
          <a:lstStyle/>
          <a:p>
            <a:r>
              <a:rPr lang="en-US" sz="1400">
                <a:solidFill>
                  <a:srgbClr val="FF0000"/>
                </a:solidFill>
              </a:rPr>
              <a:t>01:54:02.362 UT</a:t>
            </a:r>
          </a:p>
        </p:txBody>
      </p:sp>
      <p:sp>
        <p:nvSpPr>
          <p:cNvPr id="13" name="TextBox 12"/>
          <p:cNvSpPr txBox="1"/>
          <p:nvPr/>
        </p:nvSpPr>
        <p:spPr>
          <a:xfrm>
            <a:off x="7425154" y="1733229"/>
            <a:ext cx="1391728" cy="307777"/>
          </a:xfrm>
          <a:prstGeom prst="rect">
            <a:avLst/>
          </a:prstGeom>
          <a:noFill/>
        </p:spPr>
        <p:txBody>
          <a:bodyPr wrap="none" rtlCol="0">
            <a:spAutoFit/>
          </a:bodyPr>
          <a:lstStyle/>
          <a:p>
            <a:r>
              <a:rPr lang="en-US" sz="1400">
                <a:solidFill>
                  <a:srgbClr val="FF0000"/>
                </a:solidFill>
              </a:rPr>
              <a:t>02:04:05.232 UT</a:t>
            </a:r>
          </a:p>
        </p:txBody>
      </p:sp>
      <p:cxnSp>
        <p:nvCxnSpPr>
          <p:cNvPr id="14" name="Прямая соединительная линия 13"/>
          <p:cNvCxnSpPr/>
          <p:nvPr/>
        </p:nvCxnSpPr>
        <p:spPr>
          <a:xfrm>
            <a:off x="4803994" y="2920891"/>
            <a:ext cx="0" cy="2759898"/>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7557862" y="2421645"/>
            <a:ext cx="0" cy="3673425"/>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843328" y="4613493"/>
            <a:ext cx="806311" cy="338554"/>
          </a:xfrm>
          <a:prstGeom prst="rect">
            <a:avLst/>
          </a:prstGeom>
          <a:noFill/>
        </p:spPr>
        <p:txBody>
          <a:bodyPr wrap="none" rtlCol="0">
            <a:spAutoFit/>
          </a:bodyPr>
          <a:lstStyle/>
          <a:p>
            <a:r>
              <a:rPr lang="en-US" sz="1600" dirty="0" err="1"/>
              <a:t>Aragats</a:t>
            </a:r>
            <a:endParaRPr lang="en-US" sz="1600" dirty="0"/>
          </a:p>
        </p:txBody>
      </p:sp>
      <p:sp>
        <p:nvSpPr>
          <p:cNvPr id="17" name="TextBox 16"/>
          <p:cNvSpPr txBox="1"/>
          <p:nvPr/>
        </p:nvSpPr>
        <p:spPr>
          <a:xfrm>
            <a:off x="7577765" y="5691622"/>
            <a:ext cx="1214179" cy="338554"/>
          </a:xfrm>
          <a:prstGeom prst="rect">
            <a:avLst/>
          </a:prstGeom>
          <a:noFill/>
        </p:spPr>
        <p:txBody>
          <a:bodyPr wrap="none" rtlCol="0">
            <a:spAutoFit/>
          </a:bodyPr>
          <a:lstStyle/>
          <a:p>
            <a:r>
              <a:rPr lang="en-US" sz="1600" dirty="0"/>
              <a:t>Nor </a:t>
            </a:r>
            <a:r>
              <a:rPr lang="en-US" sz="1600" dirty="0" err="1"/>
              <a:t>Amberd</a:t>
            </a:r>
            <a:endParaRPr lang="en-US" sz="1600" dirty="0"/>
          </a:p>
        </p:txBody>
      </p:sp>
    </p:spTree>
    <p:extLst>
      <p:ext uri="{BB962C8B-B14F-4D97-AF65-F5344CB8AC3E}">
        <p14:creationId xmlns:p14="http://schemas.microsoft.com/office/powerpoint/2010/main" val="3028220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Объект 10"/>
          <p:cNvPicPr>
            <a:picLocks noGrp="1" noChangeAspect="1"/>
          </p:cNvPicPr>
          <p:nvPr>
            <p:ph idx="1"/>
          </p:nvPr>
        </p:nvPicPr>
        <p:blipFill>
          <a:blip r:embed="rId2"/>
          <a:stretch>
            <a:fillRect/>
          </a:stretch>
        </p:blipFill>
        <p:spPr>
          <a:xfrm>
            <a:off x="1494862" y="794773"/>
            <a:ext cx="9921240" cy="5917311"/>
          </a:xfrm>
          <a:prstGeom prst="rect">
            <a:avLst/>
          </a:prstGeom>
        </p:spPr>
      </p:pic>
      <p:sp>
        <p:nvSpPr>
          <p:cNvPr id="4" name="Заголовок 1"/>
          <p:cNvSpPr>
            <a:spLocks noGrp="1"/>
          </p:cNvSpPr>
          <p:nvPr>
            <p:ph type="title"/>
          </p:nvPr>
        </p:nvSpPr>
        <p:spPr>
          <a:xfrm>
            <a:off x="182880" y="161926"/>
            <a:ext cx="11475720" cy="441190"/>
          </a:xfrm>
        </p:spPr>
        <p:txBody>
          <a:bodyPr>
            <a:noAutofit/>
          </a:bodyPr>
          <a:lstStyle/>
          <a:p>
            <a:pPr algn="ctr"/>
            <a:r>
              <a:rPr lang="en-US" sz="2800">
                <a:latin typeface="+mn-lt"/>
              </a:rPr>
              <a:t>Oct. 6, 2021, 01:54:02 UT.  Picoscope  N1 in SKL</a:t>
            </a:r>
          </a:p>
        </p:txBody>
      </p:sp>
      <p:sp>
        <p:nvSpPr>
          <p:cNvPr id="8" name="TextBox 7"/>
          <p:cNvSpPr txBox="1"/>
          <p:nvPr/>
        </p:nvSpPr>
        <p:spPr>
          <a:xfrm>
            <a:off x="8122596" y="2276270"/>
            <a:ext cx="821059" cy="369332"/>
          </a:xfrm>
          <a:prstGeom prst="rect">
            <a:avLst/>
          </a:prstGeom>
          <a:noFill/>
        </p:spPr>
        <p:txBody>
          <a:bodyPr wrap="none" rtlCol="0">
            <a:spAutoFit/>
          </a:bodyPr>
          <a:lstStyle/>
          <a:p>
            <a:r>
              <a:rPr lang="en-US">
                <a:solidFill>
                  <a:srgbClr val="3333FF"/>
                </a:solidFill>
              </a:rPr>
              <a:t>NaI N2</a:t>
            </a:r>
          </a:p>
        </p:txBody>
      </p:sp>
      <p:sp>
        <p:nvSpPr>
          <p:cNvPr id="9" name="TextBox 8"/>
          <p:cNvSpPr txBox="1"/>
          <p:nvPr/>
        </p:nvSpPr>
        <p:spPr>
          <a:xfrm>
            <a:off x="7432567" y="4231531"/>
            <a:ext cx="1882118" cy="369332"/>
          </a:xfrm>
          <a:prstGeom prst="rect">
            <a:avLst/>
          </a:prstGeom>
          <a:noFill/>
        </p:spPr>
        <p:txBody>
          <a:bodyPr wrap="none" rtlCol="0">
            <a:spAutoFit/>
          </a:bodyPr>
          <a:lstStyle/>
          <a:p>
            <a:r>
              <a:rPr lang="en-US">
                <a:solidFill>
                  <a:srgbClr val="FF0000"/>
                </a:solidFill>
              </a:rPr>
              <a:t>Flat plate antenna</a:t>
            </a:r>
          </a:p>
        </p:txBody>
      </p:sp>
      <p:cxnSp>
        <p:nvCxnSpPr>
          <p:cNvPr id="3" name="Прямая со стрелкой 2"/>
          <p:cNvCxnSpPr/>
          <p:nvPr/>
        </p:nvCxnSpPr>
        <p:spPr>
          <a:xfrm flipH="1" flipV="1">
            <a:off x="5853430" y="5862211"/>
            <a:ext cx="256540" cy="2947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109970" y="5880524"/>
            <a:ext cx="1700530" cy="338554"/>
          </a:xfrm>
          <a:prstGeom prst="rect">
            <a:avLst/>
          </a:prstGeom>
          <a:noFill/>
        </p:spPr>
        <p:txBody>
          <a:bodyPr wrap="none" rtlCol="0">
            <a:spAutoFit/>
          </a:bodyPr>
          <a:lstStyle/>
          <a:p>
            <a:r>
              <a:rPr lang="en-US" sz="1600"/>
              <a:t>Zoom in next slide</a:t>
            </a:r>
          </a:p>
        </p:txBody>
      </p:sp>
    </p:spTree>
    <p:extLst>
      <p:ext uri="{BB962C8B-B14F-4D97-AF65-F5344CB8AC3E}">
        <p14:creationId xmlns:p14="http://schemas.microsoft.com/office/powerpoint/2010/main" val="2579822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p:cNvPicPr>
            <a:picLocks noGrp="1" noChangeAspect="1"/>
          </p:cNvPicPr>
          <p:nvPr>
            <p:ph idx="1"/>
          </p:nvPr>
        </p:nvPicPr>
        <p:blipFill>
          <a:blip r:embed="rId2"/>
          <a:stretch>
            <a:fillRect/>
          </a:stretch>
        </p:blipFill>
        <p:spPr>
          <a:xfrm>
            <a:off x="1582540" y="740537"/>
            <a:ext cx="9921240" cy="5917311"/>
          </a:xfrm>
          <a:prstGeom prst="rect">
            <a:avLst/>
          </a:prstGeom>
        </p:spPr>
      </p:pic>
      <p:sp>
        <p:nvSpPr>
          <p:cNvPr id="4" name="Заголовок 1"/>
          <p:cNvSpPr>
            <a:spLocks noGrp="1"/>
          </p:cNvSpPr>
          <p:nvPr>
            <p:ph type="title"/>
          </p:nvPr>
        </p:nvSpPr>
        <p:spPr>
          <a:xfrm>
            <a:off x="182880" y="161926"/>
            <a:ext cx="11475720" cy="441190"/>
          </a:xfrm>
        </p:spPr>
        <p:txBody>
          <a:bodyPr>
            <a:noAutofit/>
          </a:bodyPr>
          <a:lstStyle/>
          <a:p>
            <a:pPr algn="ctr"/>
            <a:r>
              <a:rPr lang="en-US" sz="2800">
                <a:latin typeface="+mn-lt"/>
              </a:rPr>
              <a:t>Oct. 6, 2021, 01:54:02 UT.  Picoscope  N1 in SKL</a:t>
            </a:r>
          </a:p>
        </p:txBody>
      </p:sp>
      <p:grpSp>
        <p:nvGrpSpPr>
          <p:cNvPr id="10" name="Группа 9"/>
          <p:cNvGrpSpPr/>
          <p:nvPr/>
        </p:nvGrpSpPr>
        <p:grpSpPr>
          <a:xfrm>
            <a:off x="3382186" y="2415540"/>
            <a:ext cx="744044" cy="114413"/>
            <a:chOff x="4046220" y="2200656"/>
            <a:chExt cx="591312" cy="91440"/>
          </a:xfrm>
        </p:grpSpPr>
        <p:cxnSp>
          <p:nvCxnSpPr>
            <p:cNvPr id="12" name="Прямая соединительная линия 11"/>
            <p:cNvCxnSpPr/>
            <p:nvPr/>
          </p:nvCxnSpPr>
          <p:spPr>
            <a:xfrm>
              <a:off x="4046220" y="2243328"/>
              <a:ext cx="585216"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046220" y="2200656"/>
              <a:ext cx="0" cy="8534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4637532" y="2206752"/>
              <a:ext cx="0" cy="8534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TextBox 14"/>
          <p:cNvSpPr txBox="1"/>
          <p:nvPr/>
        </p:nvSpPr>
        <p:spPr>
          <a:xfrm>
            <a:off x="3434421" y="2103683"/>
            <a:ext cx="631904" cy="338554"/>
          </a:xfrm>
          <a:prstGeom prst="rect">
            <a:avLst/>
          </a:prstGeom>
          <a:noFill/>
        </p:spPr>
        <p:txBody>
          <a:bodyPr wrap="none" rtlCol="0">
            <a:spAutoFit/>
          </a:bodyPr>
          <a:lstStyle/>
          <a:p>
            <a:r>
              <a:rPr lang="en-US" sz="1600" dirty="0"/>
              <a:t>5</a:t>
            </a:r>
            <a:r>
              <a:rPr lang="en-US" sz="1600"/>
              <a:t>0 </a:t>
            </a:r>
            <a:r>
              <a:rPr lang="en-US" sz="1600" dirty="0"/>
              <a:t>µs</a:t>
            </a:r>
            <a:endParaRPr lang="ru-RU" sz="1600" dirty="0"/>
          </a:p>
        </p:txBody>
      </p:sp>
    </p:spTree>
    <p:extLst>
      <p:ext uri="{BB962C8B-B14F-4D97-AF65-F5344CB8AC3E}">
        <p14:creationId xmlns:p14="http://schemas.microsoft.com/office/powerpoint/2010/main" val="3818989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182880" y="161926"/>
            <a:ext cx="11475720" cy="441190"/>
          </a:xfrm>
        </p:spPr>
        <p:txBody>
          <a:bodyPr>
            <a:normAutofit fontScale="90000"/>
          </a:bodyPr>
          <a:lstStyle/>
          <a:p>
            <a:pPr algn="ctr"/>
            <a:r>
              <a:rPr lang="en-US" sz="3200">
                <a:latin typeface="+mn-lt"/>
              </a:rPr>
              <a:t>Oct. 6, 2021, 02:04:05 UT.  Picoscope  N1 in SKL</a:t>
            </a:r>
          </a:p>
        </p:txBody>
      </p:sp>
      <p:pic>
        <p:nvPicPr>
          <p:cNvPr id="3" name="Объект 2"/>
          <p:cNvPicPr>
            <a:picLocks noGrp="1" noChangeAspect="1"/>
          </p:cNvPicPr>
          <p:nvPr>
            <p:ph idx="1"/>
          </p:nvPr>
        </p:nvPicPr>
        <p:blipFill>
          <a:blip r:embed="rId2"/>
          <a:stretch>
            <a:fillRect/>
          </a:stretch>
        </p:blipFill>
        <p:spPr>
          <a:xfrm>
            <a:off x="1377927" y="843413"/>
            <a:ext cx="9921240" cy="5917311"/>
          </a:xfrm>
          <a:prstGeom prst="rect">
            <a:avLst/>
          </a:prstGeom>
        </p:spPr>
      </p:pic>
      <p:sp>
        <p:nvSpPr>
          <p:cNvPr id="8" name="TextBox 7"/>
          <p:cNvSpPr txBox="1"/>
          <p:nvPr/>
        </p:nvSpPr>
        <p:spPr>
          <a:xfrm>
            <a:off x="8122596" y="2285998"/>
            <a:ext cx="821059" cy="369332"/>
          </a:xfrm>
          <a:prstGeom prst="rect">
            <a:avLst/>
          </a:prstGeom>
          <a:noFill/>
        </p:spPr>
        <p:txBody>
          <a:bodyPr wrap="none" rtlCol="0">
            <a:spAutoFit/>
          </a:bodyPr>
          <a:lstStyle/>
          <a:p>
            <a:r>
              <a:rPr lang="en-US">
                <a:solidFill>
                  <a:srgbClr val="3333FF"/>
                </a:solidFill>
              </a:rPr>
              <a:t>NaI N2</a:t>
            </a:r>
          </a:p>
        </p:txBody>
      </p:sp>
      <p:sp>
        <p:nvSpPr>
          <p:cNvPr id="9" name="TextBox 8"/>
          <p:cNvSpPr txBox="1"/>
          <p:nvPr/>
        </p:nvSpPr>
        <p:spPr>
          <a:xfrm>
            <a:off x="7432567" y="4309349"/>
            <a:ext cx="1882118" cy="369332"/>
          </a:xfrm>
          <a:prstGeom prst="rect">
            <a:avLst/>
          </a:prstGeom>
          <a:noFill/>
        </p:spPr>
        <p:txBody>
          <a:bodyPr wrap="none" rtlCol="0">
            <a:spAutoFit/>
          </a:bodyPr>
          <a:lstStyle/>
          <a:p>
            <a:r>
              <a:rPr lang="en-US">
                <a:solidFill>
                  <a:srgbClr val="FF0000"/>
                </a:solidFill>
              </a:rPr>
              <a:t>Flat plate antenna</a:t>
            </a:r>
          </a:p>
        </p:txBody>
      </p:sp>
      <p:sp>
        <p:nvSpPr>
          <p:cNvPr id="2" name="Овал 1"/>
          <p:cNvSpPr/>
          <p:nvPr/>
        </p:nvSpPr>
        <p:spPr>
          <a:xfrm>
            <a:off x="5821896" y="4483578"/>
            <a:ext cx="516651" cy="51665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Прямая со стрелкой 6"/>
          <p:cNvCxnSpPr/>
          <p:nvPr/>
        </p:nvCxnSpPr>
        <p:spPr>
          <a:xfrm>
            <a:off x="5448085" y="4412558"/>
            <a:ext cx="373811" cy="1594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121366" y="4074004"/>
            <a:ext cx="1700530" cy="338554"/>
          </a:xfrm>
          <a:prstGeom prst="rect">
            <a:avLst/>
          </a:prstGeom>
          <a:noFill/>
        </p:spPr>
        <p:txBody>
          <a:bodyPr wrap="none" rtlCol="0">
            <a:spAutoFit/>
          </a:bodyPr>
          <a:lstStyle/>
          <a:p>
            <a:r>
              <a:rPr lang="en-US" sz="1600"/>
              <a:t>Zoom in next slide</a:t>
            </a:r>
          </a:p>
        </p:txBody>
      </p:sp>
    </p:spTree>
    <p:extLst>
      <p:ext uri="{BB962C8B-B14F-4D97-AF65-F5344CB8AC3E}">
        <p14:creationId xmlns:p14="http://schemas.microsoft.com/office/powerpoint/2010/main" val="72457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188332" y="860425"/>
            <a:ext cx="9921240" cy="5917311"/>
          </a:xfrm>
          <a:prstGeom prst="rect">
            <a:avLst/>
          </a:prstGeom>
        </p:spPr>
      </p:pic>
      <p:sp>
        <p:nvSpPr>
          <p:cNvPr id="5" name="Заголовок 1"/>
          <p:cNvSpPr>
            <a:spLocks noGrp="1"/>
          </p:cNvSpPr>
          <p:nvPr>
            <p:ph type="title"/>
          </p:nvPr>
        </p:nvSpPr>
        <p:spPr>
          <a:xfrm>
            <a:off x="182880" y="161926"/>
            <a:ext cx="11475720" cy="441190"/>
          </a:xfrm>
        </p:spPr>
        <p:txBody>
          <a:bodyPr>
            <a:normAutofit fontScale="90000"/>
          </a:bodyPr>
          <a:lstStyle/>
          <a:p>
            <a:pPr algn="ctr"/>
            <a:r>
              <a:rPr lang="en-US" sz="3200">
                <a:latin typeface="+mn-lt"/>
              </a:rPr>
              <a:t>Oct. 6, 2021, 02:04:05 UT.  Picoscope  N1 in SKL</a:t>
            </a:r>
          </a:p>
        </p:txBody>
      </p:sp>
      <p:grpSp>
        <p:nvGrpSpPr>
          <p:cNvPr id="6" name="Группа 5"/>
          <p:cNvGrpSpPr/>
          <p:nvPr/>
        </p:nvGrpSpPr>
        <p:grpSpPr>
          <a:xfrm>
            <a:off x="3382186" y="2415540"/>
            <a:ext cx="744044" cy="114413"/>
            <a:chOff x="4046220" y="2200656"/>
            <a:chExt cx="591312" cy="91440"/>
          </a:xfrm>
        </p:grpSpPr>
        <p:cxnSp>
          <p:nvCxnSpPr>
            <p:cNvPr id="7" name="Прямая соединительная линия 6"/>
            <p:cNvCxnSpPr/>
            <p:nvPr/>
          </p:nvCxnSpPr>
          <p:spPr>
            <a:xfrm>
              <a:off x="4046220" y="2243328"/>
              <a:ext cx="585216"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a:off x="4046220" y="2200656"/>
              <a:ext cx="0" cy="8534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4637532" y="2206752"/>
              <a:ext cx="0" cy="8534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 name="TextBox 9"/>
          <p:cNvSpPr txBox="1"/>
          <p:nvPr/>
        </p:nvSpPr>
        <p:spPr>
          <a:xfrm>
            <a:off x="3434421" y="2103683"/>
            <a:ext cx="527709" cy="338554"/>
          </a:xfrm>
          <a:prstGeom prst="rect">
            <a:avLst/>
          </a:prstGeom>
          <a:noFill/>
        </p:spPr>
        <p:txBody>
          <a:bodyPr wrap="none" rtlCol="0">
            <a:spAutoFit/>
          </a:bodyPr>
          <a:lstStyle/>
          <a:p>
            <a:r>
              <a:rPr lang="en-US" sz="1600"/>
              <a:t>5 </a:t>
            </a:r>
            <a:r>
              <a:rPr lang="en-US" sz="1600" dirty="0"/>
              <a:t>µs</a:t>
            </a:r>
            <a:endParaRPr lang="ru-RU" sz="1600" dirty="0"/>
          </a:p>
        </p:txBody>
      </p:sp>
    </p:spTree>
    <p:extLst>
      <p:ext uri="{BB962C8B-B14F-4D97-AF65-F5344CB8AC3E}">
        <p14:creationId xmlns:p14="http://schemas.microsoft.com/office/powerpoint/2010/main" val="3182197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182880" y="161926"/>
            <a:ext cx="11475720" cy="441190"/>
          </a:xfrm>
        </p:spPr>
        <p:txBody>
          <a:bodyPr>
            <a:noAutofit/>
          </a:bodyPr>
          <a:lstStyle/>
          <a:p>
            <a:pPr algn="ctr"/>
            <a:r>
              <a:rPr lang="en-US" sz="2400">
                <a:latin typeface="+mn-lt"/>
              </a:rPr>
              <a:t>Oct. 6, 2021, 02:04:05 UT.  Picoscope  N1 in SKL</a:t>
            </a:r>
            <a:br>
              <a:rPr lang="en-US" sz="2400">
                <a:latin typeface="+mn-lt"/>
              </a:rPr>
            </a:br>
            <a:r>
              <a:rPr lang="en-US" sz="2400">
                <a:latin typeface="+mn-lt"/>
              </a:rPr>
              <a:t>Zoom of slide 6. True particle count pulses in NaI channel: 9 pulses in 80 ms</a:t>
            </a:r>
          </a:p>
        </p:txBody>
      </p:sp>
      <p:pic>
        <p:nvPicPr>
          <p:cNvPr id="7" name="Рисунок 6"/>
          <p:cNvPicPr>
            <a:picLocks noChangeAspect="1"/>
          </p:cNvPicPr>
          <p:nvPr/>
        </p:nvPicPr>
        <p:blipFill>
          <a:blip r:embed="rId2"/>
          <a:stretch>
            <a:fillRect/>
          </a:stretch>
        </p:blipFill>
        <p:spPr>
          <a:xfrm>
            <a:off x="960120" y="843594"/>
            <a:ext cx="9921240" cy="5917311"/>
          </a:xfrm>
          <a:prstGeom prst="rect">
            <a:avLst/>
          </a:prstGeom>
        </p:spPr>
      </p:pic>
      <p:grpSp>
        <p:nvGrpSpPr>
          <p:cNvPr id="8" name="Группа 7"/>
          <p:cNvGrpSpPr/>
          <p:nvPr/>
        </p:nvGrpSpPr>
        <p:grpSpPr>
          <a:xfrm>
            <a:off x="3557446" y="2103683"/>
            <a:ext cx="744044" cy="114413"/>
            <a:chOff x="4046220" y="2200656"/>
            <a:chExt cx="591312" cy="91440"/>
          </a:xfrm>
        </p:grpSpPr>
        <p:cxnSp>
          <p:nvCxnSpPr>
            <p:cNvPr id="9" name="Прямая соединительная линия 8"/>
            <p:cNvCxnSpPr/>
            <p:nvPr/>
          </p:nvCxnSpPr>
          <p:spPr>
            <a:xfrm>
              <a:off x="4046220" y="2243328"/>
              <a:ext cx="585216"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a:off x="4046220" y="2200656"/>
              <a:ext cx="0" cy="8534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a:off x="4637532" y="2206752"/>
              <a:ext cx="0" cy="8534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a:off x="3556295" y="1765129"/>
            <a:ext cx="683200" cy="338554"/>
          </a:xfrm>
          <a:prstGeom prst="rect">
            <a:avLst/>
          </a:prstGeom>
          <a:noFill/>
        </p:spPr>
        <p:txBody>
          <a:bodyPr wrap="none" rtlCol="0">
            <a:spAutoFit/>
          </a:bodyPr>
          <a:lstStyle/>
          <a:p>
            <a:r>
              <a:rPr lang="en-US" sz="1600"/>
              <a:t>10 </a:t>
            </a:r>
            <a:r>
              <a:rPr lang="en-US" sz="1600" dirty="0"/>
              <a:t>m</a:t>
            </a:r>
            <a:r>
              <a:rPr lang="en-US" sz="1600"/>
              <a:t>s</a:t>
            </a:r>
            <a:endParaRPr lang="ru-RU" sz="1600" dirty="0"/>
          </a:p>
        </p:txBody>
      </p:sp>
      <p:sp>
        <p:nvSpPr>
          <p:cNvPr id="15" name="Овал 14"/>
          <p:cNvSpPr/>
          <p:nvPr/>
        </p:nvSpPr>
        <p:spPr>
          <a:xfrm>
            <a:off x="4419816" y="4392138"/>
            <a:ext cx="516651" cy="51665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477225" y="4214885"/>
            <a:ext cx="2605778" cy="369332"/>
          </a:xfrm>
          <a:prstGeom prst="rect">
            <a:avLst/>
          </a:prstGeom>
          <a:noFill/>
        </p:spPr>
        <p:txBody>
          <a:bodyPr wrap="none" rtlCol="0">
            <a:spAutoFit/>
          </a:bodyPr>
          <a:lstStyle/>
          <a:p>
            <a:r>
              <a:rPr lang="en-US"/>
              <a:t>pulse from ightning flash</a:t>
            </a:r>
          </a:p>
        </p:txBody>
      </p:sp>
      <p:cxnSp>
        <p:nvCxnSpPr>
          <p:cNvPr id="18" name="Прямая со стрелкой 17"/>
          <p:cNvCxnSpPr/>
          <p:nvPr/>
        </p:nvCxnSpPr>
        <p:spPr>
          <a:xfrm flipH="1">
            <a:off x="4936467" y="4399551"/>
            <a:ext cx="477520" cy="2798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796919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605</TotalTime>
  <Words>329</Words>
  <Application>Microsoft Macintosh PowerPoint</Application>
  <PresentationFormat>Widescreen</PresentationFormat>
  <Paragraphs>29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Тема Office</vt:lpstr>
      <vt:lpstr>October 6, 2021. TGE terminated by lightning flashes                             Time                   Lightning type (preliminary)                     01:54:02.362 UT      -CG, multiple RS pulses 02:04:05.232 UT         inverted IC  Flashes were not detected by WWLLN.  </vt:lpstr>
      <vt:lpstr>Electric field MAKET and count rate of Cube 6 detector ( myRIO DUVIK ch 8)</vt:lpstr>
      <vt:lpstr>October 6, 2021. TGE terminations Count rate of ASNT Coincidence One 60-Zero5</vt:lpstr>
      <vt:lpstr>Oct. 6, 2021, 01:54:02 UT.  Picoscope  N1 in SKL</vt:lpstr>
      <vt:lpstr>Oct. 6, 2021, 01:54:02 UT.  Picoscope  N1 in SKL</vt:lpstr>
      <vt:lpstr>Oct. 6, 2021, 02:04:05 UT.  Picoscope  N1 in SKL</vt:lpstr>
      <vt:lpstr>Oct. 6, 2021, 02:04:05 UT.  Picoscope  N1 in SKL</vt:lpstr>
      <vt:lpstr>Oct. 6, 2021, 02:04:05 UT.  Picoscope  N1 in SKL Zoom of slide 6. True particle count pulses in NaI channel: 9 pulses in 80 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October 6, 2021</dc:title>
  <dc:creator>suren</dc:creator>
  <cp:lastModifiedBy>Microsoft Office User</cp:lastModifiedBy>
  <cp:revision>58</cp:revision>
  <dcterms:created xsi:type="dcterms:W3CDTF">2021-10-08T13:35:45Z</dcterms:created>
  <dcterms:modified xsi:type="dcterms:W3CDTF">2021-10-30T12:36:32Z</dcterms:modified>
</cp:coreProperties>
</file>