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157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5D93-4E14-4019-B91B-469D8D3B002D}" type="datetimeFigureOut">
              <a:rPr lang="en-US" smtClean="0"/>
              <a:pPr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DF7F3-32DD-4514-91EA-E8860196CF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5D93-4E14-4019-B91B-469D8D3B002D}" type="datetimeFigureOut">
              <a:rPr lang="en-US" smtClean="0"/>
              <a:pPr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DF7F3-32DD-4514-91EA-E8860196CF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5D93-4E14-4019-B91B-469D8D3B002D}" type="datetimeFigureOut">
              <a:rPr lang="en-US" smtClean="0"/>
              <a:pPr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DF7F3-32DD-4514-91EA-E8860196CF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5D93-4E14-4019-B91B-469D8D3B002D}" type="datetimeFigureOut">
              <a:rPr lang="en-US" smtClean="0"/>
              <a:pPr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DF7F3-32DD-4514-91EA-E8860196CF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5D93-4E14-4019-B91B-469D8D3B002D}" type="datetimeFigureOut">
              <a:rPr lang="en-US" smtClean="0"/>
              <a:pPr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DF7F3-32DD-4514-91EA-E8860196CF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5D93-4E14-4019-B91B-469D8D3B002D}" type="datetimeFigureOut">
              <a:rPr lang="en-US" smtClean="0"/>
              <a:pPr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DF7F3-32DD-4514-91EA-E8860196CF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5D93-4E14-4019-B91B-469D8D3B002D}" type="datetimeFigureOut">
              <a:rPr lang="en-US" smtClean="0"/>
              <a:pPr/>
              <a:t>10/19/2021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DF7F3-32DD-4514-91EA-E8860196CF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5D93-4E14-4019-B91B-469D8D3B002D}" type="datetimeFigureOut">
              <a:rPr lang="en-US" smtClean="0"/>
              <a:pPr/>
              <a:t>10/19/2021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DF7F3-32DD-4514-91EA-E8860196CF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5D93-4E14-4019-B91B-469D8D3B002D}" type="datetimeFigureOut">
              <a:rPr lang="en-US" smtClean="0"/>
              <a:pPr/>
              <a:t>10/19/2021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DF7F3-32DD-4514-91EA-E8860196CF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5D93-4E14-4019-B91B-469D8D3B002D}" type="datetimeFigureOut">
              <a:rPr lang="en-US" smtClean="0"/>
              <a:pPr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DF7F3-32DD-4514-91EA-E8860196CF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5D93-4E14-4019-B91B-469D8D3B002D}" type="datetimeFigureOut">
              <a:rPr lang="en-US" smtClean="0"/>
              <a:pPr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DF7F3-32DD-4514-91EA-E8860196CF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25D93-4E14-4019-B91B-469D8D3B002D}" type="datetimeFigureOut">
              <a:rPr lang="en-US" smtClean="0"/>
              <a:pPr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DF7F3-32DD-4514-91EA-E8860196CF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7384" t="15815" r="13521" b="25305"/>
          <a:stretch>
            <a:fillRect/>
          </a:stretch>
        </p:blipFill>
        <p:spPr bwMode="auto">
          <a:xfrm>
            <a:off x="1371600" y="685800"/>
            <a:ext cx="6096000" cy="317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5638800"/>
            <a:ext cx="5444199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57200" y="3657600"/>
            <a:ext cx="8686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Observer </a:t>
            </a:r>
            <a:r>
              <a:rPr lang="en-US" sz="2400" i="1" dirty="0" smtClean="0">
                <a:solidFill>
                  <a:srgbClr val="002060"/>
                </a:solidFill>
              </a:rPr>
              <a:t>P</a:t>
            </a:r>
            <a:r>
              <a:rPr lang="en-US" sz="2400" i="1" baseline="-25000" dirty="0" smtClean="0">
                <a:solidFill>
                  <a:srgbClr val="002060"/>
                </a:solidFill>
              </a:rPr>
              <a:t>1</a:t>
            </a:r>
            <a:r>
              <a:rPr lang="en-US" sz="2400" dirty="0" smtClean="0">
                <a:solidFill>
                  <a:srgbClr val="002060"/>
                </a:solidFill>
              </a:rPr>
              <a:t>  on the conducting ground experiences a downward-directed electric field while the distant observer at   </a:t>
            </a:r>
            <a:r>
              <a:rPr lang="en-US" sz="2400" i="1" dirty="0" smtClean="0">
                <a:solidFill>
                  <a:srgbClr val="002060"/>
                </a:solidFill>
              </a:rPr>
              <a:t>P</a:t>
            </a:r>
            <a:r>
              <a:rPr lang="en-US" sz="2400" i="1" baseline="-25000" dirty="0" smtClean="0">
                <a:solidFill>
                  <a:srgbClr val="002060"/>
                </a:solidFill>
              </a:rPr>
              <a:t>2</a:t>
            </a:r>
            <a:r>
              <a:rPr lang="en-US" sz="2400" dirty="0" smtClean="0">
                <a:solidFill>
                  <a:srgbClr val="002060"/>
                </a:solidFill>
              </a:rPr>
              <a:t>  measures a upward-</a:t>
            </a:r>
            <a:r>
              <a:rPr lang="en-US" sz="2400" dirty="0" err="1" smtClean="0">
                <a:solidFill>
                  <a:srgbClr val="002060"/>
                </a:solidFill>
              </a:rPr>
              <a:t>directd</a:t>
            </a:r>
            <a:r>
              <a:rPr lang="en-US" sz="2400" dirty="0" smtClean="0">
                <a:solidFill>
                  <a:srgbClr val="002060"/>
                </a:solidFill>
              </a:rPr>
              <a:t> field. The </a:t>
            </a:r>
            <a:r>
              <a:rPr lang="en-US" sz="2400" dirty="0">
                <a:solidFill>
                  <a:srgbClr val="002060"/>
                </a:solidFill>
              </a:rPr>
              <a:t>intermediate point between </a:t>
            </a:r>
            <a:r>
              <a:rPr lang="en-US" sz="2400" i="1" dirty="0">
                <a:solidFill>
                  <a:srgbClr val="002060"/>
                </a:solidFill>
              </a:rPr>
              <a:t>P</a:t>
            </a:r>
            <a:r>
              <a:rPr lang="en-US" sz="2400" i="1" baseline="-25000" dirty="0">
                <a:solidFill>
                  <a:srgbClr val="002060"/>
                </a:solidFill>
              </a:rPr>
              <a:t>1</a:t>
            </a:r>
            <a:r>
              <a:rPr lang="en-US" sz="2400" dirty="0">
                <a:solidFill>
                  <a:srgbClr val="002060"/>
                </a:solidFill>
              </a:rPr>
              <a:t> and</a:t>
            </a:r>
            <a:r>
              <a:rPr lang="en-US" sz="2400" i="1" dirty="0">
                <a:solidFill>
                  <a:srgbClr val="002060"/>
                </a:solidFill>
              </a:rPr>
              <a:t> P</a:t>
            </a:r>
            <a:r>
              <a:rPr lang="en-US" sz="2400" i="1" baseline="-25000" dirty="0">
                <a:solidFill>
                  <a:srgbClr val="002060"/>
                </a:solidFill>
              </a:rPr>
              <a:t>2</a:t>
            </a:r>
            <a:r>
              <a:rPr lang="en-US" sz="2400" i="1" dirty="0">
                <a:solidFill>
                  <a:srgbClr val="002060"/>
                </a:solidFill>
              </a:rPr>
              <a:t> </a:t>
            </a:r>
            <a:r>
              <a:rPr lang="en-US" sz="2400" dirty="0">
                <a:solidFill>
                  <a:srgbClr val="002060"/>
                </a:solidFill>
              </a:rPr>
              <a:t>where the </a:t>
            </a:r>
            <a:r>
              <a:rPr lang="en-US" sz="2400" dirty="0" smtClean="0">
                <a:solidFill>
                  <a:srgbClr val="002060"/>
                </a:solidFill>
              </a:rPr>
              <a:t>electric field </a:t>
            </a:r>
            <a:r>
              <a:rPr lang="en-US" sz="2400" dirty="0">
                <a:solidFill>
                  <a:srgbClr val="002060"/>
                </a:solidFill>
              </a:rPr>
              <a:t>vanishes yields the field-reversal distance </a:t>
            </a:r>
            <a:r>
              <a:rPr lang="en-US" sz="2400" i="1" dirty="0">
                <a:solidFill>
                  <a:srgbClr val="002060"/>
                </a:solidFill>
              </a:rPr>
              <a:t>D</a:t>
            </a:r>
            <a:r>
              <a:rPr lang="en-US" sz="2400" i="1" baseline="-25000" dirty="0">
                <a:solidFill>
                  <a:srgbClr val="002060"/>
                </a:solidFill>
              </a:rPr>
              <a:t>0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 given </a:t>
            </a:r>
            <a:r>
              <a:rPr lang="en-US" sz="2400" dirty="0">
                <a:solidFill>
                  <a:srgbClr val="002060"/>
                </a:solidFill>
              </a:rPr>
              <a:t>by the formula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152400" y="0"/>
            <a:ext cx="96012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Electrostatic field reversal associated with a vertical dipole 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431085" y="3276600"/>
            <a:ext cx="3124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>
            <a:spLocks noChangeAspect="1"/>
          </p:cNvSpPr>
          <p:nvPr/>
        </p:nvSpPr>
        <p:spPr>
          <a:xfrm>
            <a:off x="2362200" y="2743200"/>
            <a:ext cx="123140" cy="1231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5562600" y="2057400"/>
            <a:ext cx="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431085" y="28956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694175" y="3194300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D</a:t>
            </a:r>
            <a:r>
              <a:rPr lang="en-US" b="1" i="1" baseline="-25000" dirty="0" smtClean="0"/>
              <a:t>0</a:t>
            </a:r>
            <a:endParaRPr lang="en-US" b="1" i="1" baseline="-25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Numerical examples for electrostatic field reversal distance</a:t>
            </a:r>
            <a:endParaRPr lang="en-US" sz="2800" dirty="0">
              <a:solidFill>
                <a:srgbClr val="002060"/>
              </a:solidFill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59879" t="15815" r="13521" b="42702"/>
          <a:stretch>
            <a:fillRect/>
          </a:stretch>
        </p:blipFill>
        <p:spPr bwMode="auto">
          <a:xfrm>
            <a:off x="5943600" y="838200"/>
            <a:ext cx="304057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09600" y="762000"/>
            <a:ext cx="533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Charge location        Reversal distance</a:t>
            </a:r>
          </a:p>
          <a:p>
            <a:endParaRPr lang="en-US" sz="2400" b="1" dirty="0" smtClean="0">
              <a:solidFill>
                <a:srgbClr val="002060"/>
              </a:solidFill>
            </a:endParaRPr>
          </a:p>
          <a:p>
            <a:r>
              <a:rPr lang="en-US" sz="2400" dirty="0" err="1"/>
              <a:t>h</a:t>
            </a:r>
            <a:r>
              <a:rPr lang="en-US" sz="2400" baseline="-25000" dirty="0" err="1"/>
              <a:t>p</a:t>
            </a:r>
            <a:r>
              <a:rPr lang="en-US" sz="2400" dirty="0"/>
              <a:t>=50 </a:t>
            </a:r>
            <a:r>
              <a:rPr lang="en-US" sz="2400"/>
              <a:t>m  </a:t>
            </a:r>
            <a:r>
              <a:rPr lang="en-US" sz="2400" smtClean="0"/>
              <a:t>   </a:t>
            </a:r>
            <a:r>
              <a:rPr lang="en-US" sz="2400" err="1"/>
              <a:t>h</a:t>
            </a:r>
            <a:r>
              <a:rPr lang="en-US" sz="2400" baseline="-25000" err="1"/>
              <a:t>n</a:t>
            </a:r>
            <a:r>
              <a:rPr lang="en-US" sz="2400"/>
              <a:t>=3km            </a:t>
            </a:r>
            <a:r>
              <a:rPr lang="en-US" sz="2400" smtClean="0"/>
              <a:t>D</a:t>
            </a:r>
            <a:r>
              <a:rPr lang="en-US" sz="2400" baseline="-25000" smtClean="0"/>
              <a:t>0</a:t>
            </a:r>
            <a:r>
              <a:rPr lang="en-US" sz="2400" smtClean="0"/>
              <a:t>=790 </a:t>
            </a:r>
            <a:r>
              <a:rPr lang="en-US" sz="2400" dirty="0"/>
              <a:t>m</a:t>
            </a:r>
          </a:p>
          <a:p>
            <a:r>
              <a:rPr lang="en-US" sz="2400" smtClean="0"/>
              <a:t>h</a:t>
            </a:r>
            <a:r>
              <a:rPr lang="en-US" sz="2400" baseline="-25000" smtClean="0"/>
              <a:t>p</a:t>
            </a:r>
            <a:r>
              <a:rPr lang="en-US" sz="2400" smtClean="0"/>
              <a:t>=50 m     </a:t>
            </a:r>
            <a:r>
              <a:rPr lang="en-US" sz="2400" dirty="0" err="1" smtClean="0"/>
              <a:t>h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=5 </a:t>
            </a:r>
            <a:r>
              <a:rPr lang="en-US" sz="2400" smtClean="0"/>
              <a:t>km           D</a:t>
            </a:r>
            <a:r>
              <a:rPr lang="en-US" sz="2400" baseline="-25000" smtClean="0"/>
              <a:t>0</a:t>
            </a:r>
            <a:r>
              <a:rPr lang="en-US" sz="2400" smtClean="0"/>
              <a:t>=1.1 </a:t>
            </a:r>
            <a:r>
              <a:rPr lang="en-US" sz="2400" dirty="0" smtClean="0"/>
              <a:t>km</a:t>
            </a:r>
          </a:p>
          <a:p>
            <a:r>
              <a:rPr lang="en-US" sz="2400" smtClean="0"/>
              <a:t>h</a:t>
            </a:r>
            <a:r>
              <a:rPr lang="en-US" sz="2400" baseline="-25000" smtClean="0"/>
              <a:t>p</a:t>
            </a:r>
            <a:r>
              <a:rPr lang="en-US" sz="2400" smtClean="0"/>
              <a:t>=300 </a:t>
            </a:r>
            <a:r>
              <a:rPr lang="en-US" sz="2400" dirty="0"/>
              <a:t>m   </a:t>
            </a:r>
            <a:r>
              <a:rPr lang="en-US" sz="2400" dirty="0" err="1" smtClean="0"/>
              <a:t>h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=5 </a:t>
            </a:r>
            <a:r>
              <a:rPr lang="en-US" sz="2400" smtClean="0"/>
              <a:t>km           D</a:t>
            </a:r>
            <a:r>
              <a:rPr lang="en-US" sz="2400" baseline="-25000" smtClean="0"/>
              <a:t>0</a:t>
            </a:r>
            <a:r>
              <a:rPr lang="en-US" sz="2400" smtClean="0"/>
              <a:t>=2.1 </a:t>
            </a:r>
            <a:r>
              <a:rPr lang="en-US" sz="2400" dirty="0"/>
              <a:t>km</a:t>
            </a:r>
          </a:p>
          <a:p>
            <a:r>
              <a:rPr lang="en-US" sz="2400" smtClean="0"/>
              <a:t>h</a:t>
            </a:r>
            <a:r>
              <a:rPr lang="en-US" sz="2400" baseline="-25000" smtClean="0"/>
              <a:t>p</a:t>
            </a:r>
            <a:r>
              <a:rPr lang="en-US" sz="2400" smtClean="0"/>
              <a:t>=400 </a:t>
            </a:r>
            <a:r>
              <a:rPr lang="en-US" sz="2400" dirty="0"/>
              <a:t>m   </a:t>
            </a:r>
            <a:r>
              <a:rPr lang="en-US" sz="2400" dirty="0" err="1"/>
              <a:t>h</a:t>
            </a:r>
            <a:r>
              <a:rPr lang="en-US" sz="2400" baseline="-25000" dirty="0" err="1"/>
              <a:t>n</a:t>
            </a:r>
            <a:r>
              <a:rPr lang="en-US" sz="2400" dirty="0"/>
              <a:t>=5 </a:t>
            </a:r>
            <a:r>
              <a:rPr lang="en-US" sz="2400"/>
              <a:t>km           </a:t>
            </a:r>
            <a:r>
              <a:rPr lang="en-US" sz="2400" smtClean="0"/>
              <a:t>D</a:t>
            </a:r>
            <a:r>
              <a:rPr lang="en-US" sz="2400" baseline="-25000" smtClean="0"/>
              <a:t>0</a:t>
            </a:r>
            <a:r>
              <a:rPr lang="en-US" sz="2400" smtClean="0"/>
              <a:t>=2.3 </a:t>
            </a:r>
            <a:r>
              <a:rPr lang="en-US" sz="2400" dirty="0"/>
              <a:t>km</a:t>
            </a:r>
          </a:p>
          <a:p>
            <a:r>
              <a:rPr lang="en-US" sz="2400" smtClean="0"/>
              <a:t>h</a:t>
            </a:r>
            <a:r>
              <a:rPr lang="en-US" sz="2400" baseline="-25000" smtClean="0"/>
              <a:t>p</a:t>
            </a:r>
            <a:r>
              <a:rPr lang="en-US" sz="2400" smtClean="0"/>
              <a:t>=500 </a:t>
            </a:r>
            <a:r>
              <a:rPr lang="en-US" sz="2400" dirty="0"/>
              <a:t>m   </a:t>
            </a:r>
            <a:r>
              <a:rPr lang="en-US" sz="2400" dirty="0" err="1"/>
              <a:t>h</a:t>
            </a:r>
            <a:r>
              <a:rPr lang="en-US" sz="2400" baseline="-25000" dirty="0" err="1"/>
              <a:t>n</a:t>
            </a:r>
            <a:r>
              <a:rPr lang="en-US" sz="2400" dirty="0"/>
              <a:t>=5 </a:t>
            </a:r>
            <a:r>
              <a:rPr lang="en-US" sz="2400"/>
              <a:t>km           </a:t>
            </a:r>
            <a:r>
              <a:rPr lang="en-US" sz="2400" smtClean="0"/>
              <a:t>D</a:t>
            </a:r>
            <a:r>
              <a:rPr lang="en-US" sz="2400" baseline="-25000" smtClean="0"/>
              <a:t>0</a:t>
            </a:r>
            <a:r>
              <a:rPr lang="en-US" sz="2400" smtClean="0"/>
              <a:t>=2.6 km</a:t>
            </a:r>
          </a:p>
          <a:p>
            <a:r>
              <a:rPr lang="en-US" sz="2400" smtClean="0"/>
              <a:t>h</a:t>
            </a:r>
            <a:r>
              <a:rPr lang="en-US" sz="2400" baseline="-25000" smtClean="0"/>
              <a:t>p</a:t>
            </a:r>
            <a:r>
              <a:rPr lang="en-US" sz="2400" smtClean="0"/>
              <a:t>=5 km    h</a:t>
            </a:r>
            <a:r>
              <a:rPr lang="en-US" sz="2400" baseline="-25000" smtClean="0"/>
              <a:t>n</a:t>
            </a:r>
            <a:r>
              <a:rPr lang="en-US" sz="2400" smtClean="0"/>
              <a:t>=8 </a:t>
            </a:r>
            <a:r>
              <a:rPr lang="en-US" sz="2400"/>
              <a:t>km            </a:t>
            </a:r>
            <a:r>
              <a:rPr lang="en-US" sz="2400" smtClean="0"/>
              <a:t> D</a:t>
            </a:r>
            <a:r>
              <a:rPr lang="en-US" sz="2400" baseline="-25000" smtClean="0"/>
              <a:t>0</a:t>
            </a:r>
            <a:r>
              <a:rPr lang="en-US" sz="2400" smtClean="0"/>
              <a:t>= 9 </a:t>
            </a:r>
            <a:r>
              <a:rPr lang="en-US" sz="2400"/>
              <a:t>km</a:t>
            </a:r>
          </a:p>
          <a:p>
            <a:r>
              <a:rPr lang="en-US" sz="2400" smtClean="0"/>
              <a:t>h</a:t>
            </a:r>
            <a:r>
              <a:rPr lang="en-US" sz="2400" baseline="-25000" smtClean="0"/>
              <a:t>p</a:t>
            </a:r>
            <a:r>
              <a:rPr lang="en-US" sz="2400" smtClean="0"/>
              <a:t>=6 </a:t>
            </a:r>
            <a:r>
              <a:rPr lang="en-US" sz="2400"/>
              <a:t>km   </a:t>
            </a:r>
            <a:r>
              <a:rPr lang="en-US" sz="2400" smtClean="0"/>
              <a:t>h</a:t>
            </a:r>
            <a:r>
              <a:rPr lang="en-US" sz="2400" baseline="-25000" smtClean="0"/>
              <a:t>n</a:t>
            </a:r>
            <a:r>
              <a:rPr lang="en-US" sz="2400" smtClean="0"/>
              <a:t>=10 </a:t>
            </a:r>
            <a:r>
              <a:rPr lang="en-US" sz="2400"/>
              <a:t>km            D</a:t>
            </a:r>
            <a:r>
              <a:rPr lang="en-US" sz="2400" baseline="-25000"/>
              <a:t>0</a:t>
            </a:r>
            <a:r>
              <a:rPr lang="en-US" sz="2400"/>
              <a:t>= </a:t>
            </a:r>
            <a:r>
              <a:rPr lang="en-US" sz="2400" smtClean="0"/>
              <a:t>11 </a:t>
            </a:r>
            <a:r>
              <a:rPr lang="en-US" sz="2400"/>
              <a:t>km</a:t>
            </a:r>
          </a:p>
          <a:p>
            <a:r>
              <a:rPr lang="en-US" sz="2400" b="1" smtClean="0"/>
              <a:t>h</a:t>
            </a:r>
            <a:r>
              <a:rPr lang="en-US" sz="2400" b="1" baseline="-25000" smtClean="0"/>
              <a:t>p</a:t>
            </a:r>
            <a:r>
              <a:rPr lang="en-US" sz="2400" b="1" smtClean="0"/>
              <a:t>=7 </a:t>
            </a:r>
            <a:r>
              <a:rPr lang="en-US" sz="2400" b="1"/>
              <a:t>km   </a:t>
            </a:r>
            <a:r>
              <a:rPr lang="en-US" sz="2400" b="1" smtClean="0"/>
              <a:t>h</a:t>
            </a:r>
            <a:r>
              <a:rPr lang="en-US" sz="2400" b="1" baseline="-25000" smtClean="0"/>
              <a:t>n</a:t>
            </a:r>
            <a:r>
              <a:rPr lang="en-US" sz="2400" b="1" smtClean="0"/>
              <a:t>=12 </a:t>
            </a:r>
            <a:r>
              <a:rPr lang="en-US" sz="2400" b="1"/>
              <a:t>km            D</a:t>
            </a:r>
            <a:r>
              <a:rPr lang="en-US" sz="2400" b="1" baseline="-25000"/>
              <a:t>0</a:t>
            </a:r>
            <a:r>
              <a:rPr lang="en-US" sz="2400" b="1"/>
              <a:t>= </a:t>
            </a:r>
            <a:r>
              <a:rPr lang="en-US" sz="2400" b="1" smtClean="0"/>
              <a:t>13,1 </a:t>
            </a:r>
            <a:r>
              <a:rPr lang="en-US" sz="2400" b="1"/>
              <a:t>km</a:t>
            </a:r>
            <a:endParaRPr lang="en-US" sz="2400" b="1" dirty="0" smtClean="0"/>
          </a:p>
          <a:p>
            <a:endParaRPr lang="en-US" sz="2400" dirty="0" smtClean="0"/>
          </a:p>
          <a:p>
            <a:r>
              <a:rPr lang="en-US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117</Words>
  <Application>Microsoft Office PowerPoint</Application>
  <PresentationFormat>Экран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Презентация PowerPoint</vt:lpstr>
      <vt:lpstr>Numerical examples for electrostatic field reversal distance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Suren</dc:creator>
  <cp:lastModifiedBy>suren</cp:lastModifiedBy>
  <cp:revision>20</cp:revision>
  <dcterms:created xsi:type="dcterms:W3CDTF">2015-07-01T06:41:59Z</dcterms:created>
  <dcterms:modified xsi:type="dcterms:W3CDTF">2021-10-19T09:14:13Z</dcterms:modified>
</cp:coreProperties>
</file>