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2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03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2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963A-5F06-4090-891E-1619DFD8E479}" type="datetimeFigureOut">
              <a:rPr lang="en-US" smtClean="0"/>
              <a:t>6/14/21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4641-AE2F-4C1E-A808-A76BEF871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8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963A-5F06-4090-891E-1619DFD8E479}" type="datetimeFigureOut">
              <a:rPr lang="en-US" smtClean="0"/>
              <a:t>6/14/21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4641-AE2F-4C1E-A808-A76BEF871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23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963A-5F06-4090-891E-1619DFD8E479}" type="datetimeFigureOut">
              <a:rPr lang="en-US" smtClean="0"/>
              <a:t>6/14/21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4641-AE2F-4C1E-A808-A76BEF871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13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963A-5F06-4090-891E-1619DFD8E479}" type="datetimeFigureOut">
              <a:rPr lang="en-US" smtClean="0"/>
              <a:t>6/14/21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4641-AE2F-4C1E-A808-A76BEF871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54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963A-5F06-4090-891E-1619DFD8E479}" type="datetimeFigureOut">
              <a:rPr lang="en-US" smtClean="0"/>
              <a:t>6/14/21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4641-AE2F-4C1E-A808-A76BEF871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28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963A-5F06-4090-891E-1619DFD8E479}" type="datetimeFigureOut">
              <a:rPr lang="en-US" smtClean="0"/>
              <a:t>6/14/21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4641-AE2F-4C1E-A808-A76BEF871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97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963A-5F06-4090-891E-1619DFD8E479}" type="datetimeFigureOut">
              <a:rPr lang="en-US" smtClean="0"/>
              <a:t>6/14/21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4641-AE2F-4C1E-A808-A76BEF871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4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963A-5F06-4090-891E-1619DFD8E479}" type="datetimeFigureOut">
              <a:rPr lang="en-US" smtClean="0"/>
              <a:t>6/14/21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4641-AE2F-4C1E-A808-A76BEF871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30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963A-5F06-4090-891E-1619DFD8E479}" type="datetimeFigureOut">
              <a:rPr lang="en-US" smtClean="0"/>
              <a:t>6/14/21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4641-AE2F-4C1E-A808-A76BEF871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58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963A-5F06-4090-891E-1619DFD8E479}" type="datetimeFigureOut">
              <a:rPr lang="en-US" smtClean="0"/>
              <a:t>6/14/21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4641-AE2F-4C1E-A808-A76BEF871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9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963A-5F06-4090-891E-1619DFD8E479}" type="datetimeFigureOut">
              <a:rPr lang="en-US" smtClean="0"/>
              <a:t>6/14/21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4641-AE2F-4C1E-A808-A76BEF871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8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B963A-5F06-4090-891E-1619DFD8E479}" type="datetimeFigureOut">
              <a:rPr lang="en-US" smtClean="0"/>
              <a:t>6/14/21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44641-AE2F-4C1E-A808-A76BEF871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0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uncalc.net/#/39.9543,44.995,5/2021.06.13/16:23" TargetMode="External"/><Relationship Id="rId2" Type="http://schemas.openxmlformats.org/officeDocument/2006/relationships/hyperlink" Target="https://www.timeanddate.com/sun/armenia/yereva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Sunrise and sunset directions</a:t>
            </a:r>
            <a:br>
              <a:rPr lang="en-US"/>
            </a:b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2960451" y="3291139"/>
            <a:ext cx="74092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exact directions  of sunrise and sunset can be found here:</a:t>
            </a:r>
            <a:endParaRPr lang="en-US" altLang="en-US">
              <a:solidFill>
                <a:srgbClr val="1155CC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https://www.timeanddate.com/sun/armenia/yerevan</a:t>
            </a:r>
            <a:endParaRPr lang="en-US" altLang="en-US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illustrated here</a:t>
            </a:r>
            <a:br>
              <a:rPr lang="en-US" altLang="en-US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http://suncalc.net/#/39.9543,44.995,5/2021.06.13/16:23</a:t>
            </a: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485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93" y="525293"/>
            <a:ext cx="9849254" cy="5778230"/>
          </a:xfrm>
        </p:spPr>
      </p:pic>
      <p:sp>
        <p:nvSpPr>
          <p:cNvPr id="2" name="Прямоугольник 1"/>
          <p:cNvSpPr/>
          <p:nvPr/>
        </p:nvSpPr>
        <p:spPr>
          <a:xfrm>
            <a:off x="4377447" y="5136204"/>
            <a:ext cx="3608962" cy="9338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699" y="250771"/>
            <a:ext cx="8836952" cy="6266761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6208366" y="250771"/>
            <a:ext cx="7610" cy="6062480"/>
          </a:xfrm>
          <a:prstGeom prst="line">
            <a:avLst/>
          </a:prstGeom>
          <a:ln w="41275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07013" y="407949"/>
            <a:ext cx="10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Sunset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91256" y="638782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</a:rPr>
              <a:t>Sunrise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009900" y="886583"/>
            <a:ext cx="323186" cy="6114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9191464" y="980743"/>
            <a:ext cx="295436" cy="51772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024620" y="1405802"/>
            <a:ext cx="21194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58</a:t>
            </a:r>
            <a:r>
              <a:rPr lang="en-US" sz="2800">
                <a:solidFill>
                  <a:srgbClr val="FF0000"/>
                </a:solidFill>
                <a:sym typeface="Symbol" panose="05050102010706020507" pitchFamily="18" charset="2"/>
              </a:rPr>
              <a:t>(360-302)</a:t>
            </a:r>
            <a:endParaRPr lang="en-US" sz="2800">
              <a:solidFill>
                <a:srgbClr val="FF0000"/>
              </a:solidFill>
            </a:endParaRPr>
          </a:p>
          <a:p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73692" y="1445651"/>
            <a:ext cx="2099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58</a:t>
            </a:r>
            <a:r>
              <a:rPr lang="en-US" sz="2400">
                <a:solidFill>
                  <a:srgbClr val="FFFF00"/>
                </a:solidFill>
                <a:sym typeface="Symbol" panose="05050102010706020507" pitchFamily="18" charset="2"/>
              </a:rPr>
              <a:t>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15976" y="269449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33CC33"/>
                </a:solidFill>
              </a:rPr>
              <a:t>North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28800" y="5866098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South</a:t>
            </a:r>
          </a:p>
        </p:txBody>
      </p:sp>
      <p:sp>
        <p:nvSpPr>
          <p:cNvPr id="23" name="Дуга 22"/>
          <p:cNvSpPr/>
          <p:nvPr/>
        </p:nvSpPr>
        <p:spPr>
          <a:xfrm rot="16722584">
            <a:off x="5091455" y="1985360"/>
            <a:ext cx="1935698" cy="1815464"/>
          </a:xfrm>
          <a:prstGeom prst="arc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Дуга 23"/>
          <p:cNvSpPr/>
          <p:nvPr/>
        </p:nvSpPr>
        <p:spPr>
          <a:xfrm rot="21369785">
            <a:off x="5361590" y="1891613"/>
            <a:ext cx="1935698" cy="1815464"/>
          </a:xfrm>
          <a:prstGeom prst="arc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42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rd.yerphi.am/files/ASEC_Alert/AllSkyCam_Aragats/2021/06/12/20210612_1603_ra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795" y="1136"/>
            <a:ext cx="4366105" cy="349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430" y="3408"/>
            <a:ext cx="4363266" cy="34906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3649" y="3494021"/>
            <a:ext cx="4242395" cy="3393916"/>
          </a:xfrm>
          <a:prstGeom prst="rect">
            <a:avLst/>
          </a:prstGeom>
        </p:spPr>
      </p:pic>
      <p:pic>
        <p:nvPicPr>
          <p:cNvPr id="1028" name="Picture 4" descr="http://crd.yerphi.am/files/ASEC_Alert/AllSkyCam_Aragats2/2021/06/13/20210613_0010_00_00_ra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728" y="3494021"/>
            <a:ext cx="4242395" cy="339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863934" y="333483"/>
            <a:ext cx="7610" cy="2828192"/>
          </a:xfrm>
          <a:prstGeom prst="line">
            <a:avLst/>
          </a:prstGeom>
          <a:ln w="254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3867739" y="341950"/>
            <a:ext cx="7610" cy="2828192"/>
          </a:xfrm>
          <a:prstGeom prst="line">
            <a:avLst/>
          </a:prstGeom>
          <a:ln w="254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 flipV="1">
            <a:off x="3867739" y="867464"/>
            <a:ext cx="1347216" cy="8839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10414" y="1042520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58</a:t>
            </a:r>
            <a:r>
              <a:rPr lang="en-US" sz="1200" b="1">
                <a:solidFill>
                  <a:srgbClr val="FF0000"/>
                </a:solidFill>
                <a:sym typeface="Symbol" panose="05050102010706020507" pitchFamily="18" charset="2"/>
              </a:rPr>
              <a:t></a:t>
            </a:r>
            <a:endParaRPr lang="en-US" sz="1200" b="1">
              <a:solidFill>
                <a:srgbClr val="FF000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904569" y="3747243"/>
            <a:ext cx="7610" cy="2828192"/>
          </a:xfrm>
          <a:prstGeom prst="line">
            <a:avLst/>
          </a:prstGeom>
          <a:ln w="254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3908374" y="3747243"/>
            <a:ext cx="7610" cy="2828192"/>
          </a:xfrm>
          <a:prstGeom prst="line">
            <a:avLst/>
          </a:prstGeom>
          <a:ln w="254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cxnSpLocks noChangeAspect="1"/>
          </p:cNvCxnSpPr>
          <p:nvPr/>
        </p:nvCxnSpPr>
        <p:spPr>
          <a:xfrm>
            <a:off x="2681941" y="4397761"/>
            <a:ext cx="1220508" cy="75470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57629" y="4441040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rgbClr val="FFFF00"/>
                </a:solidFill>
              </a:rPr>
              <a:t>58</a:t>
            </a:r>
            <a:r>
              <a:rPr lang="en-US" sz="1200" b="1">
                <a:solidFill>
                  <a:srgbClr val="FFFF00"/>
                </a:solidFill>
                <a:sym typeface="Symbol" panose="05050102010706020507" pitchFamily="18" charset="2"/>
              </a:rPr>
              <a:t></a:t>
            </a:r>
            <a:endParaRPr lang="en-US" sz="1200" b="1">
              <a:solidFill>
                <a:srgbClr val="FFFF00"/>
              </a:solidFill>
            </a:endParaRPr>
          </a:p>
        </p:txBody>
      </p:sp>
      <p:sp>
        <p:nvSpPr>
          <p:cNvPr id="21" name="Дуга 20"/>
          <p:cNvSpPr/>
          <p:nvPr/>
        </p:nvSpPr>
        <p:spPr>
          <a:xfrm rot="21046603">
            <a:off x="3655970" y="1389267"/>
            <a:ext cx="488049" cy="445033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Дуга 21"/>
          <p:cNvSpPr/>
          <p:nvPr/>
        </p:nvSpPr>
        <p:spPr>
          <a:xfrm rot="17653552">
            <a:off x="3558429" y="4814711"/>
            <a:ext cx="488049" cy="445033"/>
          </a:xfrm>
          <a:prstGeom prst="arc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8410545" y="325013"/>
            <a:ext cx="7610" cy="2828192"/>
          </a:xfrm>
          <a:prstGeom prst="line">
            <a:avLst/>
          </a:prstGeom>
          <a:ln w="254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8414350" y="341947"/>
            <a:ext cx="7610" cy="2828192"/>
          </a:xfrm>
          <a:prstGeom prst="line">
            <a:avLst/>
          </a:prstGeom>
          <a:ln w="254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8414350" y="867461"/>
            <a:ext cx="1347216" cy="8839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557025" y="1034050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58</a:t>
            </a:r>
            <a:r>
              <a:rPr lang="en-US" sz="1200" b="1" dirty="0">
                <a:solidFill>
                  <a:srgbClr val="FF0000"/>
                </a:solidFill>
                <a:sym typeface="Symbol" panose="05050102010706020507" pitchFamily="18" charset="2"/>
              </a:rPr>
              <a:t>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30" name="Дуга 29"/>
          <p:cNvSpPr/>
          <p:nvPr/>
        </p:nvSpPr>
        <p:spPr>
          <a:xfrm rot="21046603">
            <a:off x="8202581" y="1380797"/>
            <a:ext cx="488049" cy="445033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8425784" y="3747240"/>
            <a:ext cx="7610" cy="2828192"/>
          </a:xfrm>
          <a:prstGeom prst="line">
            <a:avLst/>
          </a:prstGeom>
          <a:ln w="254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8429589" y="3747240"/>
            <a:ext cx="7610" cy="2828192"/>
          </a:xfrm>
          <a:prstGeom prst="line">
            <a:avLst/>
          </a:prstGeom>
          <a:ln w="254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cxnSpLocks noChangeAspect="1"/>
          </p:cNvCxnSpPr>
          <p:nvPr/>
        </p:nvCxnSpPr>
        <p:spPr>
          <a:xfrm>
            <a:off x="7203156" y="4397758"/>
            <a:ext cx="1220508" cy="75470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878844" y="4441037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rgbClr val="FFFF00"/>
                </a:solidFill>
              </a:rPr>
              <a:t>58</a:t>
            </a:r>
            <a:r>
              <a:rPr lang="en-US" sz="1200" b="1">
                <a:solidFill>
                  <a:srgbClr val="FFFF00"/>
                </a:solidFill>
                <a:sym typeface="Symbol" panose="05050102010706020507" pitchFamily="18" charset="2"/>
              </a:rPr>
              <a:t></a:t>
            </a:r>
            <a:endParaRPr lang="en-US" sz="1200" b="1">
              <a:solidFill>
                <a:srgbClr val="FFFF00"/>
              </a:solidFill>
            </a:endParaRPr>
          </a:p>
        </p:txBody>
      </p:sp>
      <p:sp>
        <p:nvSpPr>
          <p:cNvPr id="35" name="Дуга 34"/>
          <p:cNvSpPr/>
          <p:nvPr/>
        </p:nvSpPr>
        <p:spPr>
          <a:xfrm rot="17653552">
            <a:off x="8079644" y="4814708"/>
            <a:ext cx="488049" cy="445033"/>
          </a:xfrm>
          <a:prstGeom prst="arc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698393" y="23466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Sunset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768810" y="3775505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Sunrise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91490F-DB39-2E44-BA70-F8A65ACDD997}"/>
              </a:ext>
            </a:extLst>
          </p:cNvPr>
          <p:cNvSpPr txBox="1"/>
          <p:nvPr/>
        </p:nvSpPr>
        <p:spPr>
          <a:xfrm>
            <a:off x="8410545" y="3024698"/>
            <a:ext cx="1035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Piramida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F68C0A5-CFEB-6A49-B941-71CEAD1BE38C}"/>
              </a:ext>
            </a:extLst>
          </p:cNvPr>
          <p:cNvSpPr txBox="1"/>
          <p:nvPr/>
        </p:nvSpPr>
        <p:spPr>
          <a:xfrm>
            <a:off x="8451205" y="6417360"/>
            <a:ext cx="1035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Piramida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28DCF36-02E2-7244-BD5F-B17279F81368}"/>
              </a:ext>
            </a:extLst>
          </p:cNvPr>
          <p:cNvSpPr txBox="1"/>
          <p:nvPr/>
        </p:nvSpPr>
        <p:spPr>
          <a:xfrm>
            <a:off x="5176242" y="4437363"/>
            <a:ext cx="669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Mast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72EE283-371C-2944-A646-6093E018599D}"/>
              </a:ext>
            </a:extLst>
          </p:cNvPr>
          <p:cNvSpPr txBox="1"/>
          <p:nvPr/>
        </p:nvSpPr>
        <p:spPr>
          <a:xfrm>
            <a:off x="9548091" y="5657207"/>
            <a:ext cx="9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chimney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428F6D4-8496-5D4F-9AC7-C7CC3B80D467}"/>
              </a:ext>
            </a:extLst>
          </p:cNvPr>
          <p:cNvSpPr txBox="1"/>
          <p:nvPr/>
        </p:nvSpPr>
        <p:spPr>
          <a:xfrm>
            <a:off x="1730344" y="5541678"/>
            <a:ext cx="9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chimney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D5BB6F9-5EBE-0149-ACD3-EC6ABF467862}"/>
              </a:ext>
            </a:extLst>
          </p:cNvPr>
          <p:cNvSpPr txBox="1"/>
          <p:nvPr/>
        </p:nvSpPr>
        <p:spPr>
          <a:xfrm>
            <a:off x="9334646" y="5287875"/>
            <a:ext cx="1269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Hotel lights</a:t>
            </a:r>
          </a:p>
        </p:txBody>
      </p:sp>
    </p:spTree>
    <p:extLst>
      <p:ext uri="{BB962C8B-B14F-4D97-AF65-F5344CB8AC3E}">
        <p14:creationId xmlns:p14="http://schemas.microsoft.com/office/powerpoint/2010/main" val="4217591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rd.yerphi.am/files/ASEC_Alert/AllSkyCam_Aragats/2021/06/12/20210612_1603_ra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795" y="1136"/>
            <a:ext cx="4366105" cy="349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430" y="3408"/>
            <a:ext cx="4363266" cy="34906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3649" y="3494021"/>
            <a:ext cx="4242395" cy="3393916"/>
          </a:xfrm>
          <a:prstGeom prst="rect">
            <a:avLst/>
          </a:prstGeom>
        </p:spPr>
      </p:pic>
      <p:pic>
        <p:nvPicPr>
          <p:cNvPr id="1028" name="Picture 4" descr="http://crd.yerphi.am/files/ASEC_Alert/AllSkyCam_Aragats2/2021/06/13/20210613_0010_00_00_ra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728" y="3494021"/>
            <a:ext cx="4242395" cy="339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863934" y="333483"/>
            <a:ext cx="7610" cy="2828192"/>
          </a:xfrm>
          <a:prstGeom prst="line">
            <a:avLst/>
          </a:prstGeom>
          <a:ln w="254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3867739" y="341950"/>
            <a:ext cx="7610" cy="2828192"/>
          </a:xfrm>
          <a:prstGeom prst="line">
            <a:avLst/>
          </a:prstGeom>
          <a:ln w="254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 flipV="1">
            <a:off x="2669675" y="867465"/>
            <a:ext cx="2545280" cy="16725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10414" y="1042520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58</a:t>
            </a:r>
            <a:r>
              <a:rPr lang="en-US" sz="1200" b="1">
                <a:solidFill>
                  <a:srgbClr val="FF0000"/>
                </a:solidFill>
                <a:sym typeface="Symbol" panose="05050102010706020507" pitchFamily="18" charset="2"/>
              </a:rPr>
              <a:t></a:t>
            </a:r>
            <a:endParaRPr lang="en-US" sz="1200" b="1">
              <a:solidFill>
                <a:srgbClr val="FF000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904569" y="3747243"/>
            <a:ext cx="7610" cy="2828192"/>
          </a:xfrm>
          <a:prstGeom prst="line">
            <a:avLst/>
          </a:prstGeom>
          <a:ln w="254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3908374" y="3747243"/>
            <a:ext cx="7610" cy="2828192"/>
          </a:xfrm>
          <a:prstGeom prst="line">
            <a:avLst/>
          </a:prstGeom>
          <a:ln w="254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cxnSpLocks noChangeAspect="1"/>
          </p:cNvCxnSpPr>
          <p:nvPr/>
        </p:nvCxnSpPr>
        <p:spPr>
          <a:xfrm>
            <a:off x="2681941" y="4397761"/>
            <a:ext cx="2457326" cy="151950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57629" y="4441040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rgbClr val="FFFF00"/>
                </a:solidFill>
              </a:rPr>
              <a:t>58</a:t>
            </a:r>
            <a:r>
              <a:rPr lang="en-US" sz="1200" b="1">
                <a:solidFill>
                  <a:srgbClr val="FFFF00"/>
                </a:solidFill>
                <a:sym typeface="Symbol" panose="05050102010706020507" pitchFamily="18" charset="2"/>
              </a:rPr>
              <a:t></a:t>
            </a:r>
            <a:endParaRPr lang="en-US" sz="1200" b="1">
              <a:solidFill>
                <a:srgbClr val="FFFF00"/>
              </a:solidFill>
            </a:endParaRPr>
          </a:p>
        </p:txBody>
      </p:sp>
      <p:sp>
        <p:nvSpPr>
          <p:cNvPr id="21" name="Дуга 20"/>
          <p:cNvSpPr/>
          <p:nvPr/>
        </p:nvSpPr>
        <p:spPr>
          <a:xfrm rot="21046603">
            <a:off x="3655970" y="1389267"/>
            <a:ext cx="488049" cy="445033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Дуга 21"/>
          <p:cNvSpPr/>
          <p:nvPr/>
        </p:nvSpPr>
        <p:spPr>
          <a:xfrm rot="17653552">
            <a:off x="3558429" y="4814711"/>
            <a:ext cx="488049" cy="445033"/>
          </a:xfrm>
          <a:prstGeom prst="arc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8410545" y="325013"/>
            <a:ext cx="7610" cy="2828192"/>
          </a:xfrm>
          <a:prstGeom prst="line">
            <a:avLst/>
          </a:prstGeom>
          <a:ln w="254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8414350" y="341947"/>
            <a:ext cx="7610" cy="2828192"/>
          </a:xfrm>
          <a:prstGeom prst="line">
            <a:avLst/>
          </a:prstGeom>
          <a:ln w="254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7264400" y="867462"/>
            <a:ext cx="2497166" cy="16725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557025" y="1034050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58</a:t>
            </a:r>
            <a:r>
              <a:rPr lang="en-US" sz="1200" b="1">
                <a:solidFill>
                  <a:srgbClr val="FF0000"/>
                </a:solidFill>
                <a:sym typeface="Symbol" panose="05050102010706020507" pitchFamily="18" charset="2"/>
              </a:rPr>
              <a:t>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30" name="Дуга 29"/>
          <p:cNvSpPr/>
          <p:nvPr/>
        </p:nvSpPr>
        <p:spPr>
          <a:xfrm rot="21046603">
            <a:off x="8202581" y="1380797"/>
            <a:ext cx="488049" cy="445033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8425784" y="3747240"/>
            <a:ext cx="7610" cy="2828192"/>
          </a:xfrm>
          <a:prstGeom prst="line">
            <a:avLst/>
          </a:prstGeom>
          <a:ln w="254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8429589" y="3747240"/>
            <a:ext cx="7610" cy="2828192"/>
          </a:xfrm>
          <a:prstGeom prst="line">
            <a:avLst/>
          </a:prstGeom>
          <a:ln w="254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cxnSpLocks noChangeAspect="1"/>
          </p:cNvCxnSpPr>
          <p:nvPr/>
        </p:nvCxnSpPr>
        <p:spPr>
          <a:xfrm>
            <a:off x="7203156" y="4397758"/>
            <a:ext cx="2398044" cy="148284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878844" y="4441037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rgbClr val="FFFF00"/>
                </a:solidFill>
              </a:rPr>
              <a:t>58</a:t>
            </a:r>
            <a:r>
              <a:rPr lang="en-US" sz="1200" b="1">
                <a:solidFill>
                  <a:srgbClr val="FFFF00"/>
                </a:solidFill>
                <a:sym typeface="Symbol" panose="05050102010706020507" pitchFamily="18" charset="2"/>
              </a:rPr>
              <a:t></a:t>
            </a:r>
            <a:endParaRPr lang="en-US" sz="1200" b="1">
              <a:solidFill>
                <a:srgbClr val="FFFF00"/>
              </a:solidFill>
            </a:endParaRPr>
          </a:p>
        </p:txBody>
      </p:sp>
      <p:sp>
        <p:nvSpPr>
          <p:cNvPr id="35" name="Дуга 34"/>
          <p:cNvSpPr/>
          <p:nvPr/>
        </p:nvSpPr>
        <p:spPr>
          <a:xfrm rot="17653552">
            <a:off x="8079644" y="4814708"/>
            <a:ext cx="488049" cy="445033"/>
          </a:xfrm>
          <a:prstGeom prst="arc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723585" y="26231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Sunset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739153" y="3766390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Sunrise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-180000" flipV="1">
            <a:off x="6293728" y="1042520"/>
            <a:ext cx="3467838" cy="1819085"/>
          </a:xfrm>
          <a:prstGeom prst="line">
            <a:avLst/>
          </a:pr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469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Magnification of camera 2 (right one on the picture) is smaller, and its field of view is larger, as compared to camera 1.</a:t>
            </a:r>
          </a:p>
          <a:p>
            <a:r>
              <a:rPr lang="en-US" dirty="0"/>
              <a:t>The geographical directions (North-South, East-West) are absent  in the photos taken by camera 2. </a:t>
            </a:r>
          </a:p>
          <a:p>
            <a:r>
              <a:rPr lang="en-US" dirty="0"/>
              <a:t>Orientation of camera 2 in respect to the geographical directions can slightly differ</a:t>
            </a:r>
            <a:r>
              <a:rPr lang="en-US" dirty="0">
                <a:sym typeface="Symbol" panose="05050102010706020507" pitchFamily="18" charset="2"/>
              </a:rPr>
              <a:t> from that of camera 1. This difference is estimated as  </a:t>
            </a:r>
            <a:r>
              <a:rPr lang="en-US" dirty="0"/>
              <a:t>2-3</a:t>
            </a:r>
            <a:r>
              <a:rPr lang="en-US" dirty="0">
                <a:sym typeface="Symbol" panose="05050102010706020507" pitchFamily="18" charset="2"/>
              </a:rPr>
              <a:t> (dashed black line in slide 5).</a:t>
            </a:r>
          </a:p>
          <a:p>
            <a:r>
              <a:rPr lang="en-US" dirty="0">
                <a:sym typeface="Symbol" panose="05050102010706020507" pitchFamily="18" charset="2"/>
              </a:rPr>
              <a:t>Look below on shots that leave no doubt of sky origin (there is 6-7 second shift between the on-line PC time).</a:t>
            </a:r>
          </a:p>
          <a:p>
            <a:r>
              <a:rPr lang="en-US" dirty="0">
                <a:sym typeface="Symbol" panose="05050102010706020507" pitchFamily="18" charset="2"/>
              </a:rPr>
              <a:t>Can we by comparing these shots estimate distance to light blobs in the sky?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792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DEDD43-C258-AB42-B647-2D971B0E2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41" y="111495"/>
            <a:ext cx="8572500" cy="6858000"/>
          </a:xfrm>
          <a:prstGeom prst="rect">
            <a:avLst/>
          </a:prstGeom>
        </p:spPr>
      </p:pic>
      <p:cxnSp>
        <p:nvCxnSpPr>
          <p:cNvPr id="6" name="Прямая соединительная линия 9">
            <a:extLst>
              <a:ext uri="{FF2B5EF4-FFF2-40B4-BE49-F238E27FC236}">
                <a16:creationId xmlns:a16="http://schemas.microsoft.com/office/drawing/2014/main" id="{9238AA89-681C-D34F-BE2C-969E53117EFB}"/>
              </a:ext>
            </a:extLst>
          </p:cNvPr>
          <p:cNvCxnSpPr>
            <a:cxnSpLocks/>
          </p:cNvCxnSpPr>
          <p:nvPr/>
        </p:nvCxnSpPr>
        <p:spPr>
          <a:xfrm>
            <a:off x="4228089" y="147286"/>
            <a:ext cx="73714" cy="6563428"/>
          </a:xfrm>
          <a:prstGeom prst="line">
            <a:avLst/>
          </a:prstGeom>
          <a:ln w="254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9">
            <a:extLst>
              <a:ext uri="{FF2B5EF4-FFF2-40B4-BE49-F238E27FC236}">
                <a16:creationId xmlns:a16="http://schemas.microsoft.com/office/drawing/2014/main" id="{1C8240EA-A1D6-BA47-A126-86EAFA7C854E}"/>
              </a:ext>
            </a:extLst>
          </p:cNvPr>
          <p:cNvCxnSpPr>
            <a:cxnSpLocks/>
            <a:stCxn id="5" idx="1"/>
            <a:endCxn id="5" idx="3"/>
          </p:cNvCxnSpPr>
          <p:nvPr/>
        </p:nvCxnSpPr>
        <p:spPr>
          <a:xfrm>
            <a:off x="151741" y="3540495"/>
            <a:ext cx="8572500" cy="0"/>
          </a:xfrm>
          <a:prstGeom prst="line">
            <a:avLst/>
          </a:prstGeom>
          <a:ln w="254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27">
            <a:extLst>
              <a:ext uri="{FF2B5EF4-FFF2-40B4-BE49-F238E27FC236}">
                <a16:creationId xmlns:a16="http://schemas.microsoft.com/office/drawing/2014/main" id="{FB529EE4-7058-834D-9F72-A7D8C570600B}"/>
              </a:ext>
            </a:extLst>
          </p:cNvPr>
          <p:cNvCxnSpPr>
            <a:cxnSpLocks/>
          </p:cNvCxnSpPr>
          <p:nvPr/>
        </p:nvCxnSpPr>
        <p:spPr>
          <a:xfrm flipV="1">
            <a:off x="4323145" y="441859"/>
            <a:ext cx="3657259" cy="30986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Дуга 29">
            <a:extLst>
              <a:ext uri="{FF2B5EF4-FFF2-40B4-BE49-F238E27FC236}">
                <a16:creationId xmlns:a16="http://schemas.microsoft.com/office/drawing/2014/main" id="{54F73501-0793-4448-8B84-8BE3E75BCD52}"/>
              </a:ext>
            </a:extLst>
          </p:cNvPr>
          <p:cNvSpPr/>
          <p:nvPr/>
        </p:nvSpPr>
        <p:spPr>
          <a:xfrm rot="21046603">
            <a:off x="3098371" y="1423099"/>
            <a:ext cx="2679241" cy="1897046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C7E09F-9F59-2F41-A06A-51A1639BF7D9}"/>
              </a:ext>
            </a:extLst>
          </p:cNvPr>
          <p:cNvSpPr txBox="1"/>
          <p:nvPr/>
        </p:nvSpPr>
        <p:spPr>
          <a:xfrm>
            <a:off x="4849398" y="1687496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58</a:t>
            </a:r>
            <a:r>
              <a:rPr lang="en-US" sz="1200" b="1" dirty="0">
                <a:solidFill>
                  <a:srgbClr val="FF0000"/>
                </a:solidFill>
                <a:sym typeface="Symbol" panose="05050102010706020507" pitchFamily="18" charset="2"/>
              </a:rPr>
              <a:t>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353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9B42145-6C18-5E4C-A7C1-772491A2E8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577" y="-303439"/>
            <a:ext cx="8959443" cy="6719580"/>
          </a:xfrm>
          <a:prstGeom prst="rect">
            <a:avLst/>
          </a:prstGeom>
        </p:spPr>
      </p:pic>
      <p:cxnSp>
        <p:nvCxnSpPr>
          <p:cNvPr id="6" name="Прямая соединительная линия 9">
            <a:extLst>
              <a:ext uri="{FF2B5EF4-FFF2-40B4-BE49-F238E27FC236}">
                <a16:creationId xmlns:a16="http://schemas.microsoft.com/office/drawing/2014/main" id="{9238AA89-681C-D34F-BE2C-969E53117EFB}"/>
              </a:ext>
            </a:extLst>
          </p:cNvPr>
          <p:cNvCxnSpPr>
            <a:cxnSpLocks/>
          </p:cNvCxnSpPr>
          <p:nvPr/>
        </p:nvCxnSpPr>
        <p:spPr>
          <a:xfrm>
            <a:off x="4189146" y="-303439"/>
            <a:ext cx="44808" cy="6606962"/>
          </a:xfrm>
          <a:prstGeom prst="line">
            <a:avLst/>
          </a:prstGeom>
          <a:ln w="254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9">
            <a:extLst>
              <a:ext uri="{FF2B5EF4-FFF2-40B4-BE49-F238E27FC236}">
                <a16:creationId xmlns:a16="http://schemas.microsoft.com/office/drawing/2014/main" id="{1C8240EA-A1D6-BA47-A126-86EAFA7C854E}"/>
              </a:ext>
            </a:extLst>
          </p:cNvPr>
          <p:cNvCxnSpPr>
            <a:cxnSpLocks/>
          </p:cNvCxnSpPr>
          <p:nvPr/>
        </p:nvCxnSpPr>
        <p:spPr>
          <a:xfrm>
            <a:off x="-97104" y="3175269"/>
            <a:ext cx="8572500" cy="0"/>
          </a:xfrm>
          <a:prstGeom prst="line">
            <a:avLst/>
          </a:prstGeom>
          <a:ln w="254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27">
            <a:extLst>
              <a:ext uri="{FF2B5EF4-FFF2-40B4-BE49-F238E27FC236}">
                <a16:creationId xmlns:a16="http://schemas.microsoft.com/office/drawing/2014/main" id="{FB529EE4-7058-834D-9F72-A7D8C570600B}"/>
              </a:ext>
            </a:extLst>
          </p:cNvPr>
          <p:cNvCxnSpPr>
            <a:cxnSpLocks/>
          </p:cNvCxnSpPr>
          <p:nvPr/>
        </p:nvCxnSpPr>
        <p:spPr>
          <a:xfrm flipV="1">
            <a:off x="4220413" y="76633"/>
            <a:ext cx="3657259" cy="30986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Дуга 29">
            <a:extLst>
              <a:ext uri="{FF2B5EF4-FFF2-40B4-BE49-F238E27FC236}">
                <a16:creationId xmlns:a16="http://schemas.microsoft.com/office/drawing/2014/main" id="{54F73501-0793-4448-8B84-8BE3E75BCD52}"/>
              </a:ext>
            </a:extLst>
          </p:cNvPr>
          <p:cNvSpPr/>
          <p:nvPr/>
        </p:nvSpPr>
        <p:spPr>
          <a:xfrm rot="21046603">
            <a:off x="2983523" y="1455841"/>
            <a:ext cx="2679241" cy="1897046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C7E09F-9F59-2F41-A06A-51A1639BF7D9}"/>
              </a:ext>
            </a:extLst>
          </p:cNvPr>
          <p:cNvSpPr txBox="1"/>
          <p:nvPr/>
        </p:nvSpPr>
        <p:spPr>
          <a:xfrm>
            <a:off x="4849398" y="1687496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58</a:t>
            </a:r>
            <a:r>
              <a:rPr lang="en-US" sz="1200" b="1" dirty="0">
                <a:solidFill>
                  <a:srgbClr val="FF0000"/>
                </a:solidFill>
                <a:sym typeface="Symbol" panose="05050102010706020507" pitchFamily="18" charset="2"/>
              </a:rPr>
              <a:t>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9841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202</Words>
  <Application>Microsoft Macintosh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Sunrise and sunset directions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Sunrise and sunset directions</dc:title>
  <dc:creator>suren</dc:creator>
  <cp:lastModifiedBy>Microsoft Office User</cp:lastModifiedBy>
  <cp:revision>26</cp:revision>
  <dcterms:created xsi:type="dcterms:W3CDTF">2021-06-13T17:29:05Z</dcterms:created>
  <dcterms:modified xsi:type="dcterms:W3CDTF">2021-06-14T11:28:29Z</dcterms:modified>
</cp:coreProperties>
</file>