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630" r:id="rId3"/>
    <p:sldId id="631" r:id="rId4"/>
    <p:sldId id="632" r:id="rId5"/>
    <p:sldId id="268" r:id="rId6"/>
    <p:sldId id="506" r:id="rId7"/>
    <p:sldId id="333" r:id="rId8"/>
    <p:sldId id="629" r:id="rId9"/>
    <p:sldId id="440" r:id="rId10"/>
    <p:sldId id="278" r:id="rId11"/>
    <p:sldId id="321" r:id="rId12"/>
    <p:sldId id="331" r:id="rId13"/>
    <p:sldId id="405" r:id="rId14"/>
    <p:sldId id="380" r:id="rId15"/>
    <p:sldId id="317" r:id="rId16"/>
    <p:sldId id="361" r:id="rId17"/>
    <p:sldId id="362" r:id="rId18"/>
    <p:sldId id="363" r:id="rId19"/>
    <p:sldId id="384" r:id="rId20"/>
    <p:sldId id="400" r:id="rId21"/>
    <p:sldId id="398" r:id="rId22"/>
    <p:sldId id="414" r:id="rId23"/>
    <p:sldId id="432" r:id="rId24"/>
    <p:sldId id="444" r:id="rId25"/>
    <p:sldId id="511" r:id="rId26"/>
    <p:sldId id="549" r:id="rId27"/>
    <p:sldId id="548" r:id="rId28"/>
    <p:sldId id="54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8BFB5-CB2A-CA4B-A816-09716369CD1C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307E7-88C1-304E-A603-435461E12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5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EFD2A-07EC-B845-81B2-D26F97CE2A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05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4461C-4CC6-C04E-920C-083149CF34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3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3BEAF-1859-3D47-A944-DEE803A1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03609-3980-4443-AA56-A9BDC0203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CFEB0-0C97-D743-8617-713A961A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51274-2CA2-AE4F-8C5D-CCC88BD52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A918A-5A7D-7848-981C-04133C30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1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6D670-7A9A-774F-8193-4D8CEB26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4A897-E917-FC45-A780-0ED2BC6A9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A9B6C-A33D-2847-A8F8-92B5A626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5AB58-5F77-8E4A-B230-4CCE9C8F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19F60-229B-F14E-92E4-CA844066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8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3ECA07-97AE-D941-B712-BD5B8E74E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DACEFB-C67B-2346-A3E8-740E1FA45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D8D96-EBDB-704B-8E0D-B3253C73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93CBD-5C3F-1645-B150-100019AF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75246-422E-A543-AD19-78FEFBA4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2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11C1-0491-9940-AF94-E10ACA3B4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3229E-F7C5-2748-B530-349F09DDB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DE89-6C61-C040-BF4C-4EF9714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FE27-CCFC-2542-964D-C4201682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39544-93D0-1141-84F7-19CB66948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1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6F914-968C-9D42-BCD0-6E4B5BBA2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D7DED-34A5-1040-AC39-CF502CEF9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8A5F-56CC-5F41-9571-A05BAC10E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D03EE-F0D4-2B4D-9CE8-40907CA7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205B7-A89A-0347-95E2-D63A02FA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257B-688A-854B-85EF-AAD9E26C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481B-AA1D-5D48-8655-6FD5B01D6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61C03-4F79-5D41-858C-0A4D56FC3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24599-087B-6D40-97D8-A4E6C4B8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4BDF6-92EF-5F4D-90FD-1AA9A1C5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526D4-40CB-CF4A-AD6F-F74AE670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5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65C41-EF85-2A4E-9707-18C927B8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E5A69-10D2-A049-8C4A-3CA499408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668FC-C763-A74C-8B19-577404CDB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59BAB-E35E-CE42-BE7D-6830D26DB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2E735-BD0D-FC4C-95E7-D695293923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5555B8-7506-C846-96A5-C9CB5DEFD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CEE16-DF19-0840-A538-E0391A24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CCC54-4369-9B4F-8457-2F33D098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0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6E37-B590-624D-B381-F558BE412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23195-0476-6941-A4E1-F39A8C88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B9B9A-14FF-CB45-9E46-A8EB1AEA0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0F694-1F53-974C-B174-79AB92F0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6A6792-F7DE-D347-8C50-5674A2F4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E134F-4AF7-7849-9A57-502C00A7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55BB6-F8DE-394E-91D2-C4220E6F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3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F8B83-B186-D446-A688-2670C0E7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02CA-6BA7-524C-A52B-45D6B1837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023CA-F705-714B-B05E-701B19563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9E204-8664-0E45-BF26-CF46F1A8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7A639-3F40-7A4C-8424-64DA354A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51E26-B1C0-D942-B6AB-9BADC53A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3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50AEE-5BC7-A248-BF5F-17945770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36211-FB12-EE42-B6CC-B7658724F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F9F13-C1B9-354D-B6DB-EF371A87C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208F5-8576-9C4C-BE80-1ED1A893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ABD95-6635-9642-AAAA-4AC1E2C4C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E1199-D9F5-5D4C-84B6-BAE0150AB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9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10C9CE-C100-374C-83D3-F279B3CE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764C3-FF36-EF4E-9FC5-EFB6E1401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D0255-D2F2-1347-B97F-F743704ED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D84DA-E824-D74D-93E9-C111AB702EA6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25D3-8FC8-5D4D-BA3C-7BB6EF812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4B168-A12A-8A4C-BBF4-1B9CCA369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606FE-98AD-C643-B53B-30EAB65A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5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A8F4-EA5F-2647-8819-DF16853B83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06203-1B4B-024B-9437-FABBBE6FF5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63189-CEDD-9E46-8288-36F3411B5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33" y="0"/>
            <a:ext cx="11565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20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ge_1_07_07_12_0_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04" y="0"/>
            <a:ext cx="7102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0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07C43D-43CF-BD47-A907-951AACB77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50000"/>
            <a:ext cx="9144000" cy="4608000"/>
          </a:xfrm>
          <a:prstGeom prst="rect">
            <a:avLst/>
          </a:prstGeom>
        </p:spPr>
      </p:pic>
      <p:pic>
        <p:nvPicPr>
          <p:cNvPr id="5" name="Picture 4" descr="Screenshot 2019-08-27 10.33.06.png">
            <a:extLst>
              <a:ext uri="{FF2B5EF4-FFF2-40B4-BE49-F238E27FC236}">
                <a16:creationId xmlns:a16="http://schemas.microsoft.com/office/drawing/2014/main" id="{CAFD1D7F-1491-9944-B67F-C7B724DA3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24" y="2453740"/>
            <a:ext cx="46228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9AFB70-1CE7-0E47-94A4-793C89CD9929}"/>
              </a:ext>
            </a:extLst>
          </p:cNvPr>
          <p:cNvSpPr txBox="1"/>
          <p:nvPr/>
        </p:nvSpPr>
        <p:spPr>
          <a:xfrm>
            <a:off x="2911011" y="2578813"/>
            <a:ext cx="141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730C6-94B7-964D-91B9-767EE209520A}"/>
              </a:ext>
            </a:extLst>
          </p:cNvPr>
          <p:cNvSpPr txBox="1"/>
          <p:nvPr/>
        </p:nvSpPr>
        <p:spPr>
          <a:xfrm>
            <a:off x="7292939" y="3590238"/>
            <a:ext cx="143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Radon, MOS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9C6A6D-B4AC-4D4A-B03A-FFB1156265AF}"/>
              </a:ext>
            </a:extLst>
          </p:cNvPr>
          <p:cNvCxnSpPr>
            <a:cxnSpLocks/>
          </p:cNvCxnSpPr>
          <p:nvPr/>
        </p:nvCxnSpPr>
        <p:spPr>
          <a:xfrm>
            <a:off x="3599381" y="2763748"/>
            <a:ext cx="2157573" cy="267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0ACA42-121E-3640-ADB8-83EF855C0F65}"/>
              </a:ext>
            </a:extLst>
          </p:cNvPr>
          <p:cNvCxnSpPr>
            <a:cxnSpLocks/>
          </p:cNvCxnSpPr>
          <p:nvPr/>
        </p:nvCxnSpPr>
        <p:spPr>
          <a:xfrm flipH="1">
            <a:off x="6239841" y="3624542"/>
            <a:ext cx="1053099" cy="9294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D3C9A6E-15D9-5D4A-BD42-49DCE913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938" y="274638"/>
            <a:ext cx="2917862" cy="114300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Distance to cloud’s base was (7.4 – 5.3)*122~250m; atmospheric pressure jumped ~1 mbar; Re was ~ 88%.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795A12-484A-D146-84B0-8603029A2366}"/>
              </a:ext>
            </a:extLst>
          </p:cNvPr>
          <p:cNvSpPr/>
          <p:nvPr/>
        </p:nvSpPr>
        <p:spPr>
          <a:xfrm>
            <a:off x="6694470" y="4057910"/>
            <a:ext cx="3882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Comparison of TGE registered by NAI 1 and 4 in number of </a:t>
            </a:r>
            <a:r>
              <a:rPr lang="en-US" b="1" dirty="0" err="1">
                <a:solidFill>
                  <a:srgbClr val="FF0000"/>
                </a:solidFill>
              </a:rPr>
              <a:t>sigmas</a:t>
            </a:r>
            <a:r>
              <a:rPr lang="en-US" b="1" dirty="0">
                <a:solidFill>
                  <a:srgbClr val="FF0000"/>
                </a:solidFill>
              </a:rPr>
              <a:t>; NaI decay constant ~ 30 minutes</a:t>
            </a:r>
            <a:endParaRPr lang="en-US" dirty="0"/>
          </a:p>
        </p:txBody>
      </p:sp>
      <p:pic>
        <p:nvPicPr>
          <p:cNvPr id="10" name="Picture 9" descr="20190826_1519_raw.jpg">
            <a:extLst>
              <a:ext uri="{FF2B5EF4-FFF2-40B4-BE49-F238E27FC236}">
                <a16:creationId xmlns:a16="http://schemas.microsoft.com/office/drawing/2014/main" id="{64636A6A-C9A2-4F4A-9145-1609B524A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97" y="-82193"/>
            <a:ext cx="2670821" cy="2306495"/>
          </a:xfrm>
          <a:prstGeom prst="rect">
            <a:avLst/>
          </a:prstGeom>
        </p:spPr>
      </p:pic>
      <p:pic>
        <p:nvPicPr>
          <p:cNvPr id="12" name="Picture 11" descr="tge_18_08_27_15_56_det2.jpg">
            <a:extLst>
              <a:ext uri="{FF2B5EF4-FFF2-40B4-BE49-F238E27FC236}">
                <a16:creationId xmlns:a16="http://schemas.microsoft.com/office/drawing/2014/main" id="{80BC13C4-D098-3146-809C-017340BFE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455" y="2948145"/>
            <a:ext cx="1771508" cy="17105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0039DC-2C56-6B43-8BF1-988A0DAB87E2}"/>
              </a:ext>
            </a:extLst>
          </p:cNvPr>
          <p:cNvSpPr/>
          <p:nvPr/>
        </p:nvSpPr>
        <p:spPr>
          <a:xfrm>
            <a:off x="1524000" y="124907"/>
            <a:ext cx="30206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Melted </a:t>
            </a:r>
            <a:r>
              <a:rPr lang="en-US" b="1" dirty="0" err="1">
                <a:solidFill>
                  <a:srgbClr val="00B050"/>
                </a:solidFill>
              </a:rPr>
              <a:t>groupel</a:t>
            </a:r>
            <a:r>
              <a:rPr lang="en-US" b="1" dirty="0">
                <a:solidFill>
                  <a:srgbClr val="00B050"/>
                </a:solidFill>
              </a:rPr>
              <a:t> seen in middle pictures indicate charge reversal and origination of the lower dipole accelerated electrons downward! </a:t>
            </a:r>
          </a:p>
        </p:txBody>
      </p:sp>
    </p:spTree>
    <p:extLst>
      <p:ext uri="{BB962C8B-B14F-4D97-AF65-F5344CB8AC3E}">
        <p14:creationId xmlns:p14="http://schemas.microsoft.com/office/powerpoint/2010/main" val="285130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C9A6E-15D9-5D4A-BD42-49DCE913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Comparison of TGE registered by NAI 1 (energy spectrum at 15:56 prolonged up to 10 MeV) and 4 (energy spectrum on 15:56 prolonged up to 1.2 MeV) in number of </a:t>
            </a:r>
            <a:r>
              <a:rPr lang="en-US" sz="2400" b="1" dirty="0" err="1">
                <a:solidFill>
                  <a:srgbClr val="FF0000"/>
                </a:solidFill>
              </a:rPr>
              <a:t>sigmas</a:t>
            </a:r>
            <a:r>
              <a:rPr lang="en-US" sz="2400" b="1" dirty="0">
                <a:solidFill>
                  <a:srgbClr val="FF0000"/>
                </a:solidFill>
              </a:rPr>
              <a:t>; NaI decay constant ~ 35 minutes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72D41-B711-8F4D-9298-3EE8500FF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50000"/>
            <a:ext cx="9144000" cy="4608000"/>
          </a:xfrm>
          <a:prstGeom prst="rect">
            <a:avLst/>
          </a:prstGeom>
        </p:spPr>
      </p:pic>
      <p:pic>
        <p:nvPicPr>
          <p:cNvPr id="5" name="Picture 4" descr="Screenshot 2019-08-27 10.33.06.png">
            <a:extLst>
              <a:ext uri="{FF2B5EF4-FFF2-40B4-BE49-F238E27FC236}">
                <a16:creationId xmlns:a16="http://schemas.microsoft.com/office/drawing/2014/main" id="{CAFD1D7F-1491-9944-B67F-C7B724DA3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12" y="2467009"/>
            <a:ext cx="46228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9AFB70-1CE7-0E47-94A4-793C89CD9929}"/>
              </a:ext>
            </a:extLst>
          </p:cNvPr>
          <p:cNvSpPr txBox="1"/>
          <p:nvPr/>
        </p:nvSpPr>
        <p:spPr>
          <a:xfrm>
            <a:off x="2911011" y="2578813"/>
            <a:ext cx="141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730C6-94B7-964D-91B9-767EE209520A}"/>
              </a:ext>
            </a:extLst>
          </p:cNvPr>
          <p:cNvSpPr txBox="1"/>
          <p:nvPr/>
        </p:nvSpPr>
        <p:spPr>
          <a:xfrm>
            <a:off x="8426521" y="3231902"/>
            <a:ext cx="72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9C6A6D-B4AC-4D4A-B03A-FFB1156265AF}"/>
              </a:ext>
            </a:extLst>
          </p:cNvPr>
          <p:cNvCxnSpPr>
            <a:cxnSpLocks/>
          </p:cNvCxnSpPr>
          <p:nvPr/>
        </p:nvCxnSpPr>
        <p:spPr>
          <a:xfrm>
            <a:off x="3599380" y="2763749"/>
            <a:ext cx="1952090" cy="184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0ACA42-121E-3640-ADB8-83EF855C0F65}"/>
              </a:ext>
            </a:extLst>
          </p:cNvPr>
          <p:cNvCxnSpPr>
            <a:cxnSpLocks/>
          </p:cNvCxnSpPr>
          <p:nvPr/>
        </p:nvCxnSpPr>
        <p:spPr>
          <a:xfrm flipH="1">
            <a:off x="6239840" y="2879484"/>
            <a:ext cx="893851" cy="16745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DBFD6E-E5A8-D942-938A-901644716230}"/>
              </a:ext>
            </a:extLst>
          </p:cNvPr>
          <p:cNvCxnSpPr>
            <a:cxnSpLocks/>
          </p:cNvCxnSpPr>
          <p:nvPr/>
        </p:nvCxnSpPr>
        <p:spPr>
          <a:xfrm flipH="1" flipV="1">
            <a:off x="7133690" y="3429000"/>
            <a:ext cx="1491144" cy="172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82A693-6BA8-3340-A76E-D3FE3EEEB8CF}"/>
              </a:ext>
            </a:extLst>
          </p:cNvPr>
          <p:cNvCxnSpPr>
            <a:cxnSpLocks/>
          </p:cNvCxnSpPr>
          <p:nvPr/>
        </p:nvCxnSpPr>
        <p:spPr>
          <a:xfrm flipH="1">
            <a:off x="8530975" y="3624542"/>
            <a:ext cx="221020" cy="670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1330A0-EEAD-7749-A3DF-FE9E19DC3E34}"/>
              </a:ext>
            </a:extLst>
          </p:cNvPr>
          <p:cNvCxnSpPr>
            <a:cxnSpLocks/>
          </p:cNvCxnSpPr>
          <p:nvPr/>
        </p:nvCxnSpPr>
        <p:spPr>
          <a:xfrm>
            <a:off x="8888859" y="3692502"/>
            <a:ext cx="1049676" cy="14449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tge_18_08_27_15_56_de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11" y="3231902"/>
            <a:ext cx="1909828" cy="184416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9C6A6D-B4AC-4D4A-B03A-FFB1156265AF}"/>
              </a:ext>
            </a:extLst>
          </p:cNvPr>
          <p:cNvCxnSpPr>
            <a:cxnSpLocks/>
          </p:cNvCxnSpPr>
          <p:nvPr/>
        </p:nvCxnSpPr>
        <p:spPr>
          <a:xfrm flipV="1">
            <a:off x="4023654" y="3429001"/>
            <a:ext cx="1810559" cy="529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tge_18_08_27_15_56_de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13" y="5137419"/>
            <a:ext cx="1296115" cy="12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97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4AE34-DFB7-3C49-A997-E47071A3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613E1-C225-3C42-848F-0216E8868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50000"/>
            <a:ext cx="9144000" cy="46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228F3-28D2-474A-A4A5-17E4228EA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099" y="2331720"/>
            <a:ext cx="27432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57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E7CEFE-C7DD-1E45-89C1-C374DCB6C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683" y="2582400"/>
            <a:ext cx="8433218" cy="4003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924376-BD7C-2341-A5EC-EA4E6720E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935" y="2749035"/>
            <a:ext cx="1923559" cy="12753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542C11-1B28-BF42-81EA-8892D134E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378" y="4848600"/>
            <a:ext cx="1604191" cy="1049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034D45-71C0-7940-BBDC-AA2F00FEA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623" y="2706047"/>
            <a:ext cx="1423814" cy="1336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971639-0D29-DF43-BD04-DB5E913BB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143" y="4698390"/>
            <a:ext cx="1335714" cy="124757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B27142-5205-5247-9BAE-2FB2A1A629CA}"/>
              </a:ext>
            </a:extLst>
          </p:cNvPr>
          <p:cNvCxnSpPr>
            <a:cxnSpLocks/>
          </p:cNvCxnSpPr>
          <p:nvPr/>
        </p:nvCxnSpPr>
        <p:spPr>
          <a:xfrm flipH="1" flipV="1">
            <a:off x="7105758" y="2740636"/>
            <a:ext cx="1590551" cy="6464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CBD42F-D7BB-A947-9ABE-2414D8178684}"/>
              </a:ext>
            </a:extLst>
          </p:cNvPr>
          <p:cNvCxnSpPr>
            <a:cxnSpLocks/>
          </p:cNvCxnSpPr>
          <p:nvPr/>
        </p:nvCxnSpPr>
        <p:spPr>
          <a:xfrm flipH="1">
            <a:off x="8202203" y="5373385"/>
            <a:ext cx="686841" cy="318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03F7EB-ECFF-B048-A69F-4059A46BFE0C}"/>
              </a:ext>
            </a:extLst>
          </p:cNvPr>
          <p:cNvSpPr txBox="1"/>
          <p:nvPr/>
        </p:nvSpPr>
        <p:spPr>
          <a:xfrm>
            <a:off x="9759890" y="2872771"/>
            <a:ext cx="50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455C9-3824-814E-BA3C-C0BED8416D06}"/>
              </a:ext>
            </a:extLst>
          </p:cNvPr>
          <p:cNvSpPr txBox="1"/>
          <p:nvPr/>
        </p:nvSpPr>
        <p:spPr>
          <a:xfrm>
            <a:off x="4212214" y="2877211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7A90E3-1AB3-9344-9B16-DC6F4CE36EC7}"/>
              </a:ext>
            </a:extLst>
          </p:cNvPr>
          <p:cNvSpPr txBox="1"/>
          <p:nvPr/>
        </p:nvSpPr>
        <p:spPr>
          <a:xfrm>
            <a:off x="4212214" y="4848599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A03FD7-139A-184A-8236-58D7D13D3F83}"/>
              </a:ext>
            </a:extLst>
          </p:cNvPr>
          <p:cNvSpPr txBox="1"/>
          <p:nvPr/>
        </p:nvSpPr>
        <p:spPr>
          <a:xfrm>
            <a:off x="9809340" y="486685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3AF76-474E-A343-A149-E9D0BF41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683" y="66511"/>
            <a:ext cx="8229600" cy="940356"/>
          </a:xfrm>
        </p:spPr>
        <p:txBody>
          <a:bodyPr>
            <a:no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FDA51AC-6E15-1843-8BFC-468406E23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2501900" cy="2336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48BF7B-0F8A-E44E-832C-264BABC8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178" y="73710"/>
            <a:ext cx="2489200" cy="2336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653B86E-A8FF-9C4A-8E77-7A50FFF0D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717" y="49732"/>
            <a:ext cx="2357420" cy="15630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54392C8-BA17-3F4B-90F5-41580AD73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138" y="130828"/>
            <a:ext cx="1849835" cy="12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5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virtual__srctree__-3____20190907T141500-20190907T145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62716"/>
            <a:ext cx="9144000" cy="3595284"/>
          </a:xfrm>
          <a:prstGeom prst="rect">
            <a:avLst/>
          </a:prstGeom>
        </p:spPr>
      </p:pic>
      <p:pic>
        <p:nvPicPr>
          <p:cNvPr id="7" name="Picture 6" descr="virtual__srctree__-3____20190907T141500-20190907T1459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32627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32254" y="1246373"/>
            <a:ext cx="2991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NaI N2, STAND1 and 3 upper:</a:t>
            </a:r>
          </a:p>
          <a:p>
            <a:r>
              <a:rPr lang="en-US" b="1" dirty="0">
                <a:solidFill>
                  <a:srgbClr val="008000"/>
                </a:solidFill>
              </a:rPr>
              <a:t> positrons?</a:t>
            </a:r>
          </a:p>
        </p:txBody>
      </p:sp>
    </p:spTree>
    <p:extLst>
      <p:ext uri="{BB962C8B-B14F-4D97-AF65-F5344CB8AC3E}">
        <p14:creationId xmlns:p14="http://schemas.microsoft.com/office/powerpoint/2010/main" val="4108159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4A5E-A227-5B47-925D-A628656C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636" y="469191"/>
            <a:ext cx="2667808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Conical graupel fall 14:18-14:38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05F7-29DF-D744-AB93-1503D2503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38919"/>
            <a:ext cx="9144000" cy="444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53D40-0D80-CF46-9CB3-146B9B56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40" y="-107005"/>
            <a:ext cx="3501958" cy="2801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42EB3-1945-274F-A943-8F17C5E48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439" y="-107005"/>
            <a:ext cx="3501959" cy="28015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A4C71C-F210-AD4A-9EFA-E8C2FE07C962}"/>
              </a:ext>
            </a:extLst>
          </p:cNvPr>
          <p:cNvSpPr/>
          <p:nvPr/>
        </p:nvSpPr>
        <p:spPr>
          <a:xfrm>
            <a:off x="7248317" y="2694562"/>
            <a:ext cx="30110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Conical graupel fall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14:18-14:38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D185-D6B1-B941-ACFB-65B4469EB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125" y="-92749"/>
            <a:ext cx="3484137" cy="278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8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610E-A6CF-ED48-8D2C-98FD484D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2C560-7288-E849-8078-5318075D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37632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2721-0A3C-E549-8B2A-A0CBE07B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STAND3 combinations: black 1000 &gt;3 MeV particles ≈30% enhancement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D9DD6-2CE2-7640-BC77-9EFCD134F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67417"/>
            <a:ext cx="9144000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97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CE53-D24D-9949-B1D1-7DC3110C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M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37CF7-4694-BA49-8740-F2579D686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923" y="2519464"/>
            <a:ext cx="9144000" cy="3952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1A37E9-C9EE-1348-80E8-29A27680F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924" y="274639"/>
            <a:ext cx="2529191" cy="2265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9F8FD6-FC24-E541-82BF-5E2C79053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942" y="203626"/>
            <a:ext cx="3035031" cy="2428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055BC4-ECB1-4443-8501-CDB37FE2C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891" y="183038"/>
            <a:ext cx="3035032" cy="242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6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DA2EA-BE55-BE44-8EB0-B1969AD3D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15" y="-150964"/>
            <a:ext cx="3830563" cy="370912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9BA91-DDBA-2447-A0FD-6E084EF1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66" y="-150679"/>
            <a:ext cx="3614261" cy="378154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283EF0-CC24-BA43-8F3F-B9622EA5A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14" y="3560597"/>
            <a:ext cx="3765550" cy="3504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5F6FE-B7D3-2446-A72C-0800656F2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65" y="3563037"/>
            <a:ext cx="3614261" cy="35001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830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F069-71E3-3A45-A337-72C29C7E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84D59-3D3E-384A-A726-51030DEA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1652"/>
            <a:ext cx="2286000" cy="2008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71C8D6-FD89-BF44-AA79-419261470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847" y="163452"/>
            <a:ext cx="2660939" cy="2128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17702-0412-5649-8A33-1174408F0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14000"/>
            <a:ext cx="9144000" cy="46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6E8C9-A9C1-0F4C-96EC-16F3E9B05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908" y="142743"/>
            <a:ext cx="2660939" cy="2128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528BD5-6ADE-5E4C-B7EF-6B6AAF7C8E0E}"/>
              </a:ext>
            </a:extLst>
          </p:cNvPr>
          <p:cNvSpPr txBox="1"/>
          <p:nvPr/>
        </p:nvSpPr>
        <p:spPr>
          <a:xfrm>
            <a:off x="7399506" y="2424098"/>
            <a:ext cx="1964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Graupel fall: 14:34 – 14:44. LPCR prevents inverted and –CG flashes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2C030-93F7-B748-811F-EA61FE2A3AB5}"/>
              </a:ext>
            </a:extLst>
          </p:cNvPr>
          <p:cNvSpPr txBox="1"/>
          <p:nvPr/>
        </p:nvSpPr>
        <p:spPr>
          <a:xfrm>
            <a:off x="4500665" y="4608002"/>
            <a:ext cx="242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Lightning flashes interrupt RREAs</a:t>
            </a:r>
          </a:p>
        </p:txBody>
      </p:sp>
    </p:spTree>
    <p:extLst>
      <p:ext uri="{BB962C8B-B14F-4D97-AF65-F5344CB8AC3E}">
        <p14:creationId xmlns:p14="http://schemas.microsoft.com/office/powerpoint/2010/main" val="3648262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6831B-8DA6-D440-8C12-7BC3694A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25F27-4035-9745-8BF2-957B713B6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50000"/>
            <a:ext cx="9144000" cy="46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D7860-E364-A84B-82F0-865EB00ED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226963"/>
            <a:ext cx="2819400" cy="247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517823-14A3-D840-A9BC-732177FE1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595" y="-356504"/>
            <a:ext cx="3333750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B23F-C7F2-D94F-B892-FE2ED95E9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770" y="-357322"/>
            <a:ext cx="3333750" cy="2667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824A13-E9E7-0647-9897-339577265F83}"/>
              </a:ext>
            </a:extLst>
          </p:cNvPr>
          <p:cNvCxnSpPr>
            <a:cxnSpLocks/>
          </p:cNvCxnSpPr>
          <p:nvPr/>
        </p:nvCxnSpPr>
        <p:spPr>
          <a:xfrm>
            <a:off x="5958840" y="1303020"/>
            <a:ext cx="1127760" cy="5090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86068B-9AC1-7242-BEA8-6191A151355F}"/>
              </a:ext>
            </a:extLst>
          </p:cNvPr>
          <p:cNvCxnSpPr>
            <a:cxnSpLocks/>
          </p:cNvCxnSpPr>
          <p:nvPr/>
        </p:nvCxnSpPr>
        <p:spPr>
          <a:xfrm flipH="1">
            <a:off x="7759066" y="1417638"/>
            <a:ext cx="942975" cy="4975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D610A8E-7FBD-5E4C-AC64-C49A69479E61}"/>
              </a:ext>
            </a:extLst>
          </p:cNvPr>
          <p:cNvSpPr txBox="1"/>
          <p:nvPr/>
        </p:nvSpPr>
        <p:spPr>
          <a:xfrm>
            <a:off x="4846322" y="688354"/>
            <a:ext cx="132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of graupel fall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E86CB3-6B5B-CD49-8A67-173BAB0A8B91}"/>
              </a:ext>
            </a:extLst>
          </p:cNvPr>
          <p:cNvSpPr txBox="1"/>
          <p:nvPr/>
        </p:nvSpPr>
        <p:spPr>
          <a:xfrm>
            <a:off x="8437248" y="771308"/>
            <a:ext cx="132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of graupel fall</a:t>
            </a:r>
          </a:p>
        </p:txBody>
      </p:sp>
    </p:spTree>
    <p:extLst>
      <p:ext uri="{BB962C8B-B14F-4D97-AF65-F5344CB8AC3E}">
        <p14:creationId xmlns:p14="http://schemas.microsoft.com/office/powerpoint/2010/main" val="2015448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895FA-1A7E-DA4F-8D2E-0062C3F51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28600"/>
            <a:ext cx="45720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ED4558-8B69-B342-9A09-887DF081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00400"/>
            <a:ext cx="457200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D94C2-17DF-C44F-B957-67244B183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2004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5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542A3-7A45-3246-BF7B-1A438B03E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21894"/>
            <a:ext cx="9144000" cy="46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73BED-49CC-6245-A7BC-7A7A5F68E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44750"/>
            <a:ext cx="2819607" cy="2477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6F76B5-9E2D-144B-A179-1FB7DB81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02" y="454536"/>
            <a:ext cx="3211919" cy="2569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579352-0DF2-5F46-BF8B-38FCC8924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520" y="456710"/>
            <a:ext cx="3206480" cy="2565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35C980-2EF6-4649-833E-C22C5D8A784D}"/>
              </a:ext>
            </a:extLst>
          </p:cNvPr>
          <p:cNvSpPr txBox="1"/>
          <p:nvPr/>
        </p:nvSpPr>
        <p:spPr>
          <a:xfrm>
            <a:off x="8197175" y="1974716"/>
            <a:ext cx="159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Graupel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85A88A-057B-3A4D-9779-A888788CE5FE}"/>
              </a:ext>
            </a:extLst>
          </p:cNvPr>
          <p:cNvCxnSpPr/>
          <p:nvPr/>
        </p:nvCxnSpPr>
        <p:spPr>
          <a:xfrm>
            <a:off x="6356537" y="5501215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6B4AE1-80A8-8C46-8037-488ECD0E8C13}"/>
              </a:ext>
            </a:extLst>
          </p:cNvPr>
          <p:cNvCxnSpPr/>
          <p:nvPr/>
        </p:nvCxnSpPr>
        <p:spPr>
          <a:xfrm>
            <a:off x="6659677" y="5455985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FB2DDD-5497-8F4C-8FD4-F312B7B877A2}"/>
              </a:ext>
            </a:extLst>
          </p:cNvPr>
          <p:cNvCxnSpPr/>
          <p:nvPr/>
        </p:nvCxnSpPr>
        <p:spPr>
          <a:xfrm>
            <a:off x="6927715" y="5044015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A77297-C75D-984B-9DC1-9D46E76C2B97}"/>
              </a:ext>
            </a:extLst>
          </p:cNvPr>
          <p:cNvCxnSpPr/>
          <p:nvPr/>
        </p:nvCxnSpPr>
        <p:spPr>
          <a:xfrm>
            <a:off x="8220439" y="5049592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28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C21AEA-3798-1045-9ED5-8A065E6CA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182" y="2716974"/>
            <a:ext cx="4574174" cy="3659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23632-9A2C-594D-AE9C-AA8031149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56" y="2822183"/>
            <a:ext cx="4581168" cy="343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5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12DE-EC3D-CA4D-8AA5-6A257C795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Flux enhancement started after recovering of electric field and when flux reaches a threshold lightning flash stop it and it continues many times in few minutes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291A1-1CF7-874D-B820-1852D8935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14" y="2418779"/>
            <a:ext cx="9144000" cy="460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529C6C-C8A1-1D46-82C4-5A9613314BDF}"/>
              </a:ext>
            </a:extLst>
          </p:cNvPr>
          <p:cNvCxnSpPr>
            <a:cxnSpLocks/>
          </p:cNvCxnSpPr>
          <p:nvPr/>
        </p:nvCxnSpPr>
        <p:spPr>
          <a:xfrm flipH="1">
            <a:off x="2703117" y="2622698"/>
            <a:ext cx="1932678" cy="3758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115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4E1C-0D74-1A4C-99D3-3894C173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29" y="159461"/>
            <a:ext cx="9053142" cy="856034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What is the size of emitting region in cloud? If we assume that the maximum field is where the lightning flashes occur, this size is &gt; 20 km in diameter, and total number of electrons can reach  10^16 (&gt;4 MeV), however is electron acceleration uniform in whole storm? Possibly “black clouds” are seldom?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C3D83-130E-C54A-9094-AEF4C7CE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328100"/>
            <a:ext cx="8217117" cy="3386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2C62F-9FEF-914F-9E43-E8F6685D2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038" y="1120766"/>
            <a:ext cx="2500009" cy="2196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29CEA-E1F6-6E4F-B13F-F07A312A7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753" y="1050585"/>
            <a:ext cx="2846894" cy="22775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A432BB-2274-BB4C-A60F-A10D6D2F6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171" y="1046703"/>
            <a:ext cx="2846895" cy="227751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38DAD1-6863-A74E-AA60-7EAA32B2C074}"/>
              </a:ext>
            </a:extLst>
          </p:cNvPr>
          <p:cNvCxnSpPr>
            <a:cxnSpLocks/>
          </p:cNvCxnSpPr>
          <p:nvPr/>
        </p:nvCxnSpPr>
        <p:spPr>
          <a:xfrm flipH="1">
            <a:off x="4227117" y="2622698"/>
            <a:ext cx="1932678" cy="3758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6CFE78-9E7D-4949-8370-1549C38DE871}"/>
              </a:ext>
            </a:extLst>
          </p:cNvPr>
          <p:cNvCxnSpPr>
            <a:cxnSpLocks/>
          </p:cNvCxnSpPr>
          <p:nvPr/>
        </p:nvCxnSpPr>
        <p:spPr>
          <a:xfrm flipH="1">
            <a:off x="5902044" y="2622698"/>
            <a:ext cx="1980227" cy="37609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477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7712-1112-C049-86FB-B409B756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B487C-8FE5-A642-92AC-E937482C0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116" y="2863702"/>
            <a:ext cx="9144000" cy="3994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818CE-2081-3B42-BD13-14BBEC14E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16" y="588335"/>
            <a:ext cx="2589934" cy="2275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FC945-F020-8E4D-8310-19EBE06CC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050" y="503276"/>
            <a:ext cx="3114454" cy="249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E9903-658A-4B4F-A9B0-11A9A7180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504" y="503276"/>
            <a:ext cx="3114454" cy="24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64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57A89-F992-4746-BA06-0B0300EB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50000"/>
            <a:ext cx="9144000" cy="46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FF188-4A77-B943-95FE-0536D0B3D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3948"/>
            <a:ext cx="2374446" cy="2086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4A2AE-5BA0-B14D-8D49-FE0F427D8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429" y="103943"/>
            <a:ext cx="2769983" cy="2215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AAC31-F10A-3D4A-9A80-1C1F959B5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446" y="103943"/>
            <a:ext cx="2769983" cy="22159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ED0252-2171-8146-AE18-3FBD66219AAE}"/>
              </a:ext>
            </a:extLst>
          </p:cNvPr>
          <p:cNvSpPr txBox="1"/>
          <p:nvPr/>
        </p:nvSpPr>
        <p:spPr>
          <a:xfrm>
            <a:off x="9374460" y="163948"/>
            <a:ext cx="1293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nearby flashes terminating TGE</a:t>
            </a:r>
          </a:p>
        </p:txBody>
      </p:sp>
    </p:spTree>
    <p:extLst>
      <p:ext uri="{BB962C8B-B14F-4D97-AF65-F5344CB8AC3E}">
        <p14:creationId xmlns:p14="http://schemas.microsoft.com/office/powerpoint/2010/main" val="87367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A435A2-9DFF-C240-81E6-91BA4968B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02" y="0"/>
            <a:ext cx="7062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15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E82F-82DF-4846-B793-F28B5538F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CAAB7-F888-B641-8DB0-DD652F02C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B5B16-C1FC-D648-97B7-3EF6AD2D3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M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495E-4957-1049-814E-B6CD119ED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135" y="3962544"/>
            <a:ext cx="3608151" cy="2886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FFEA1-4E95-FD44-AE3B-2A61EED1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042" y="1602572"/>
            <a:ext cx="3454930" cy="2763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E2291-4B64-BC4A-8E62-E4BA4645F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486722"/>
            <a:ext cx="2996204" cy="2396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9605D0-8537-DB48-A220-FF2E2AB5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723" y="2016046"/>
            <a:ext cx="3210672" cy="2568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49307B-8F7C-3941-9D56-E622A1E18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3375" y="-57792"/>
            <a:ext cx="2714625" cy="2171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F37FCB-1279-AD44-AA6C-C9A4ED148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134" y="-105310"/>
            <a:ext cx="2558908" cy="20471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9D5011-5B08-4448-800C-450270A97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-105310"/>
            <a:ext cx="2774022" cy="2219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603CE7-6F18-024C-8617-FA533D6DF6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1798" y="4530903"/>
            <a:ext cx="2908871" cy="232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9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88129"/>
            <a:ext cx="9144000" cy="3869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8410" y="3335601"/>
            <a:ext cx="2633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All 6 NaI crystals operate properly;</a:t>
            </a:r>
          </a:p>
          <a:p>
            <a:r>
              <a:rPr lang="en-US" b="1" dirty="0">
                <a:solidFill>
                  <a:srgbClr val="0070C0"/>
                </a:solidFill>
              </a:rPr>
              <a:t>Can be used for energy spectra</a:t>
            </a:r>
          </a:p>
          <a:p>
            <a:r>
              <a:rPr lang="en-US" b="1" dirty="0">
                <a:solidFill>
                  <a:srgbClr val="0070C0"/>
                </a:solidFill>
              </a:rPr>
              <a:t>recovering</a:t>
            </a:r>
          </a:p>
        </p:txBody>
      </p:sp>
      <p:pic>
        <p:nvPicPr>
          <p:cNvPr id="8" name="Picture 7" descr="tge_02_jun_1831_det123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3064975" cy="3064975"/>
          </a:xfrm>
          <a:prstGeom prst="rect">
            <a:avLst/>
          </a:prstGeom>
        </p:spPr>
      </p:pic>
      <p:pic>
        <p:nvPicPr>
          <p:cNvPr id="9" name="Picture 8" descr="tge_02_jun_1831_det123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25" y="-1"/>
            <a:ext cx="3064975" cy="3064975"/>
          </a:xfrm>
          <a:prstGeom prst="rect">
            <a:avLst/>
          </a:prstGeom>
        </p:spPr>
      </p:pic>
      <p:pic>
        <p:nvPicPr>
          <p:cNvPr id="10" name="Picture 9" descr="tge_02_jun_1832_det123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26" y="1"/>
            <a:ext cx="3064975" cy="30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20180717-spectrum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06" y="1227797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1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3123590" cy="3016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28" y="51207"/>
            <a:ext cx="3070560" cy="2964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38" y="25603"/>
            <a:ext cx="3097075" cy="2990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1" y="3942893"/>
            <a:ext cx="3018909" cy="2915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28" y="3891687"/>
            <a:ext cx="3071938" cy="2966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38" y="3850132"/>
            <a:ext cx="3097075" cy="299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30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0051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Note delay of TGE in different detectors due to various energy threshold!</a:t>
            </a:r>
          </a:p>
        </p:txBody>
      </p:sp>
      <p:pic>
        <p:nvPicPr>
          <p:cNvPr id="4" name="Picture 3" descr="virtual__srctree__-3____20190525T090000-20190525T110000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638"/>
            <a:ext cx="9144000" cy="5440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4129" y="1786804"/>
            <a:ext cx="3145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&gt;100σ TGE in </a:t>
            </a:r>
            <a:r>
              <a:rPr lang="en-US" dirty="0" err="1"/>
              <a:t>NaI</a:t>
            </a:r>
            <a:r>
              <a:rPr lang="en-US" dirty="0"/>
              <a:t> N 1 and 2 </a:t>
            </a:r>
            <a:r>
              <a:rPr lang="mr-IN" dirty="0"/>
              <a:t>–</a:t>
            </a:r>
            <a:r>
              <a:rPr lang="en-US" dirty="0"/>
              <a:t> the lowest energy threshold maybe 250 </a:t>
            </a:r>
            <a:r>
              <a:rPr lang="en-US" dirty="0" err="1"/>
              <a:t>KeV</a:t>
            </a:r>
            <a:r>
              <a:rPr lang="en-US" dirty="0"/>
              <a:t>;</a:t>
            </a:r>
          </a:p>
          <a:p>
            <a:r>
              <a:rPr lang="en-US" dirty="0" err="1"/>
              <a:t>NaI</a:t>
            </a:r>
            <a:r>
              <a:rPr lang="en-US" dirty="0"/>
              <a:t> N4 have larger energy threshold;</a:t>
            </a:r>
          </a:p>
          <a:p>
            <a:r>
              <a:rPr lang="en-US" dirty="0" err="1"/>
              <a:t>NaI</a:t>
            </a:r>
            <a:r>
              <a:rPr lang="en-US" dirty="0"/>
              <a:t> ORTEC have much larger energy threshold;</a:t>
            </a:r>
          </a:p>
          <a:p>
            <a:r>
              <a:rPr lang="en-US" dirty="0"/>
              <a:t>STAND3 upper Much smaller enhancement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10161" y="1970451"/>
            <a:ext cx="1258616" cy="3401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91690" y="3050638"/>
            <a:ext cx="2100909" cy="132148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08379" y="3632278"/>
            <a:ext cx="2315008" cy="161895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91690" y="4047733"/>
            <a:ext cx="2219381" cy="14348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534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340</Words>
  <Application>Microsoft Macintosh PowerPoint</Application>
  <PresentationFormat>Widescreen</PresentationFormat>
  <Paragraphs>36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 delay of TGE in different detectors due to various energy threshold!</vt:lpstr>
      <vt:lpstr>PowerPoint Presentation</vt:lpstr>
      <vt:lpstr>Distance to cloud’s base was (7.4 – 5.3)*122~250m; atmospheric pressure jumped ~1 mbar; Re was ~ 88%.</vt:lpstr>
      <vt:lpstr>Comparison of TGE registered by NAI 1 (energy spectrum at 15:56 prolonged up to 10 MeV) and 4 (energy spectrum on 15:56 prolonged up to 1.2 MeV) in number of sigmas; NaI decay constant ~ 35 minutes</vt:lpstr>
      <vt:lpstr>PowerPoint Presentation</vt:lpstr>
      <vt:lpstr>PowerPoint Presentation</vt:lpstr>
      <vt:lpstr>PowerPoint Presentation</vt:lpstr>
      <vt:lpstr>Conical graupel fall 14:18-14:38</vt:lpstr>
      <vt:lpstr>PowerPoint Presentation</vt:lpstr>
      <vt:lpstr>STAND3 combinations: black 1000 &gt;3 MeV particles ≈30% enhancement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Flux enhancement started after recovering of electric field and when flux reaches a threshold lightning flash stop it and it continues many times in few minutes</vt:lpstr>
      <vt:lpstr>What is the size of emitting region in cloud? If we assume that the maximum field is where the lightning flashes occur, this size is &gt; 20 km in diameter, and total number of electrons can reach  10^16 (&gt;4 MeV), however is electron acceleration uniform in whole storm? Possibly “black clouds” are seldom?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Ashot Chilingaryan</cp:lastModifiedBy>
  <cp:revision>4</cp:revision>
  <dcterms:created xsi:type="dcterms:W3CDTF">2021-08-28T17:49:24Z</dcterms:created>
  <dcterms:modified xsi:type="dcterms:W3CDTF">2021-12-14T10:37:37Z</dcterms:modified>
</cp:coreProperties>
</file>